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5" r:id="rId1"/>
  </p:sldMasterIdLst>
  <p:notesMasterIdLst>
    <p:notesMasterId r:id="rId25"/>
  </p:notesMasterIdLst>
  <p:handoutMasterIdLst>
    <p:handoutMasterId r:id="rId26"/>
  </p:handoutMasterIdLst>
  <p:sldIdLst>
    <p:sldId id="290" r:id="rId2"/>
    <p:sldId id="259" r:id="rId3"/>
    <p:sldId id="283" r:id="rId4"/>
    <p:sldId id="281" r:id="rId5"/>
    <p:sldId id="280" r:id="rId6"/>
    <p:sldId id="269" r:id="rId7"/>
    <p:sldId id="288" r:id="rId8"/>
    <p:sldId id="274" r:id="rId9"/>
    <p:sldId id="289" r:id="rId10"/>
    <p:sldId id="268" r:id="rId11"/>
    <p:sldId id="265" r:id="rId12"/>
    <p:sldId id="262" r:id="rId13"/>
    <p:sldId id="266" r:id="rId14"/>
    <p:sldId id="263" r:id="rId15"/>
    <p:sldId id="286" r:id="rId16"/>
    <p:sldId id="285" r:id="rId17"/>
    <p:sldId id="287" r:id="rId18"/>
    <p:sldId id="278" r:id="rId19"/>
    <p:sldId id="275" r:id="rId20"/>
    <p:sldId id="273" r:id="rId21"/>
    <p:sldId id="284" r:id="rId22"/>
    <p:sldId id="264" r:id="rId23"/>
    <p:sldId id="267" r:id="rId24"/>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C07E2A1-9949-4F31-A19A-19FD3BC8AC0D}">
          <p14:sldIdLst>
            <p14:sldId id="290"/>
            <p14:sldId id="259"/>
            <p14:sldId id="283"/>
            <p14:sldId id="281"/>
            <p14:sldId id="280"/>
            <p14:sldId id="269"/>
            <p14:sldId id="288"/>
            <p14:sldId id="274"/>
            <p14:sldId id="289"/>
            <p14:sldId id="268"/>
            <p14:sldId id="265"/>
            <p14:sldId id="262"/>
            <p14:sldId id="266"/>
            <p14:sldId id="263"/>
            <p14:sldId id="286"/>
            <p14:sldId id="285"/>
            <p14:sldId id="287"/>
            <p14:sldId id="278"/>
            <p14:sldId id="275"/>
            <p14:sldId id="273"/>
            <p14:sldId id="284"/>
            <p14:sldId id="264"/>
            <p14:sldId id="267"/>
          </p14:sldIdLst>
        </p14:section>
      </p14:sectionLst>
    </p:ext>
    <p:ext uri="{EFAFB233-063F-42B5-8137-9DF3F51BA10A}">
      <p15:sldGuideLst xmlns:p15="http://schemas.microsoft.com/office/powerpoint/2012/main">
        <p15:guide id="1" orient="horz" pos="2160" userDrawn="1">
          <p15:clr>
            <a:srgbClr val="A4A3A4"/>
          </p15:clr>
        </p15:guide>
        <p15:guide id="2" orient="horz" pos="304" userDrawn="1">
          <p15:clr>
            <a:srgbClr val="A4A3A4"/>
          </p15:clr>
        </p15:guide>
        <p15:guide id="3" orient="horz" pos="4144" userDrawn="1">
          <p15:clr>
            <a:srgbClr val="A4A3A4"/>
          </p15:clr>
        </p15:guide>
        <p15:guide id="4" orient="horz" pos="3952" userDrawn="1">
          <p15:clr>
            <a:srgbClr val="A4A3A4"/>
          </p15:clr>
        </p15:guide>
        <p15:guide id="5" orient="horz" pos="1136" userDrawn="1">
          <p15:clr>
            <a:srgbClr val="A4A3A4"/>
          </p15:clr>
        </p15:guide>
        <p15:guide id="6" pos="3839" userDrawn="1">
          <p15:clr>
            <a:srgbClr val="A4A3A4"/>
          </p15:clr>
        </p15:guide>
        <p15:guide id="7" pos="191" userDrawn="1">
          <p15:clr>
            <a:srgbClr val="A4A3A4"/>
          </p15:clr>
        </p15:guide>
        <p15:guide id="8" pos="7486" userDrawn="1">
          <p15:clr>
            <a:srgbClr val="A4A3A4"/>
          </p15:clr>
        </p15:guide>
        <p15:guide id="9" pos="576" userDrawn="1">
          <p15:clr>
            <a:srgbClr val="A4A3A4"/>
          </p15:clr>
        </p15:guide>
        <p15:guide id="10" pos="710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57" autoAdjust="0"/>
    <p:restoredTop sz="94660"/>
  </p:normalViewPr>
  <p:slideViewPr>
    <p:cSldViewPr>
      <p:cViewPr varScale="1">
        <p:scale>
          <a:sx n="95" d="100"/>
          <a:sy n="95" d="100"/>
        </p:scale>
        <p:origin x="856" y="184"/>
      </p:cViewPr>
      <p:guideLst>
        <p:guide orient="horz" pos="2160"/>
        <p:guide orient="horz" pos="304"/>
        <p:guide orient="horz" pos="4144"/>
        <p:guide orient="horz" pos="3952"/>
        <p:guide orient="horz" pos="1136"/>
        <p:guide pos="3839"/>
        <p:guide pos="191"/>
        <p:guide pos="7486"/>
        <p:guide pos="576"/>
        <p:guide pos="7102"/>
      </p:guideLst>
    </p:cSldViewPr>
  </p:slideViewPr>
  <p:notesTextViewPr>
    <p:cViewPr>
      <p:scale>
        <a:sx n="1" d="1"/>
        <a:sy n="1" d="1"/>
      </p:scale>
      <p:origin x="0" y="0"/>
    </p:cViewPr>
  </p:notesTextViewPr>
  <p:notesViewPr>
    <p:cSldViewPr showGuides="1">
      <p:cViewPr varScale="1">
        <p:scale>
          <a:sx n="76" d="100"/>
          <a:sy n="76" d="100"/>
        </p:scale>
        <p:origin x="16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4C6E1-AF92-4FB7-A013-0B520EBC30AE}" type="datetimeFigureOut">
              <a:rPr lang="en-US"/>
              <a:t>6/9/21</a:t>
            </a:fld>
            <a:endParaRP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52D9BF-D574-4807-B36C-9E2A025BE826}" type="slidenum">
              <a:rPr/>
              <a:t>‹#›</a:t>
            </a:fld>
            <a:endParaRPr dirty="0"/>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0850-0874-4A61-99B4-D613C5E8D9EA}" type="datetimeFigureOut">
              <a:rPr lang="en-US"/>
              <a:t>6/9/21</a:t>
            </a:fld>
            <a:endParaRPr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1EC53-F507-411E-9ADC-FBCFECE09D3D}" type="slidenum">
              <a:rPr/>
              <a:t>‹#›</a:t>
            </a:fld>
            <a:endParaRPr dirty="0"/>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2</a:t>
            </a:fld>
            <a:endParaRPr lang="en-US" dirty="0"/>
          </a:p>
        </p:txBody>
      </p:sp>
    </p:spTree>
    <p:extLst>
      <p:ext uri="{BB962C8B-B14F-4D97-AF65-F5344CB8AC3E}">
        <p14:creationId xmlns:p14="http://schemas.microsoft.com/office/powerpoint/2010/main" val="29086440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68246" y="1828800"/>
            <a:ext cx="9220200" cy="2147926"/>
          </a:xfrm>
        </p:spPr>
        <p:txBody>
          <a:bodyPr anchor="ctr">
            <a:normAutofit/>
          </a:bodyPr>
          <a:lstStyle>
            <a:lvl1pPr algn="ctr">
              <a:defRPr sz="4400" cap="all" normalizeH="0" baseline="0"/>
            </a:lvl1pPr>
          </a:lstStyle>
          <a:p>
            <a:r>
              <a:rPr lang="en-US"/>
              <a:t>Click to edit Master title style</a:t>
            </a:r>
            <a:endParaRPr dirty="0"/>
          </a:p>
        </p:txBody>
      </p:sp>
      <p:sp>
        <p:nvSpPr>
          <p:cNvPr id="3" name="Subtitle 2"/>
          <p:cNvSpPr>
            <a:spLocks noGrp="1"/>
          </p:cNvSpPr>
          <p:nvPr>
            <p:ph type="subTitle" idx="1"/>
          </p:nvPr>
        </p:nvSpPr>
        <p:spPr>
          <a:xfrm>
            <a:off x="1468246" y="4063998"/>
            <a:ext cx="922020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2" indent="0" algn="ctr">
              <a:buNone/>
              <a:defRPr>
                <a:solidFill>
                  <a:schemeClr val="tx1">
                    <a:tint val="75000"/>
                  </a:schemeClr>
                </a:solidFill>
              </a:defRPr>
            </a:lvl5pPr>
            <a:lvl6pPr marL="3047466"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
        <p:nvSpPr>
          <p:cNvPr id="6" name="Footer Placeholder 5"/>
          <p:cNvSpPr>
            <a:spLocks noGrp="1"/>
          </p:cNvSpPr>
          <p:nvPr>
            <p:ph type="ftr" sz="quarter" idx="11"/>
          </p:nvPr>
        </p:nvSpPr>
        <p:spPr/>
        <p:txBody>
          <a:bodyPr/>
          <a:lstStyle/>
          <a:p>
            <a:endParaRPr lang="en-US" dirty="0"/>
          </a:p>
        </p:txBody>
      </p:sp>
      <p:sp>
        <p:nvSpPr>
          <p:cNvPr id="5" name="Date Placeholder 4"/>
          <p:cNvSpPr>
            <a:spLocks noGrp="1"/>
          </p:cNvSpPr>
          <p:nvPr>
            <p:ph type="dt" sz="half" idx="10"/>
          </p:nvPr>
        </p:nvSpPr>
        <p:spPr/>
        <p:txBody>
          <a:bodyPr/>
          <a:lstStyle/>
          <a:p>
            <a:fld id="{F3AD6049-7EB6-4637-BCC8-4545B58C3FD5}" type="datetime1">
              <a:rPr lang="en-US" smtClean="0"/>
              <a:t>6/9/21</a:t>
            </a:fld>
            <a:endParaRPr lang="en-US" dirty="0"/>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dirty="0"/>
          </a:p>
        </p:txBody>
      </p:sp>
    </p:spTree>
    <p:extLst>
      <p:ext uri="{BB962C8B-B14F-4D97-AF65-F5344CB8AC3E}">
        <p14:creationId xmlns:p14="http://schemas.microsoft.com/office/powerpoint/2010/main" val="214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39"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dirty="0"/>
          </a:p>
        </p:txBody>
      </p:sp>
      <p:sp>
        <p:nvSpPr>
          <p:cNvPr id="3" name="Picture Placeholder 2" descr="An empty placeholder to add an image. Click on the placeholder and select the image that you wish to add."/>
          <p:cNvSpPr>
            <a:spLocks noGrp="1"/>
          </p:cNvSpPr>
          <p:nvPr>
            <p:ph type="pic" idx="1"/>
          </p:nvPr>
        </p:nvSpPr>
        <p:spPr>
          <a:xfrm>
            <a:off x="507869" y="482602"/>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dirty="0"/>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5" name="Date Placeholder 4"/>
          <p:cNvSpPr>
            <a:spLocks noGrp="1"/>
          </p:cNvSpPr>
          <p:nvPr>
            <p:ph type="dt" sz="half" idx="10"/>
          </p:nvPr>
        </p:nvSpPr>
        <p:spPr/>
        <p:txBody>
          <a:bodyPr/>
          <a:lstStyle/>
          <a:p>
            <a:fld id="{CD015167-7862-4BAF-B56B-F8F1A4069B5B}" type="datetime1">
              <a:rPr lang="en-US" smtClean="0"/>
              <a:t>6/9/21</a:t>
            </a:fld>
            <a:endParaRPr lang="en-US" dirty="0"/>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dirty="0"/>
          </a:p>
        </p:txBody>
      </p:sp>
    </p:spTree>
    <p:extLst>
      <p:ext uri="{BB962C8B-B14F-4D97-AF65-F5344CB8AC3E}">
        <p14:creationId xmlns:p14="http://schemas.microsoft.com/office/powerpoint/2010/main" val="3150744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C62E604E-7663-4A0B-8EF0-870FFE565320}" type="datetime1">
              <a:rPr lang="en-US" smtClean="0"/>
              <a:t>6/9/21</a:t>
            </a:fld>
            <a:endParaRPr lang="en-US" dirty="0"/>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dirty="0"/>
          </a:p>
        </p:txBody>
      </p:sp>
    </p:spTree>
    <p:extLst>
      <p:ext uri="{BB962C8B-B14F-4D97-AF65-F5344CB8AC3E}">
        <p14:creationId xmlns:p14="http://schemas.microsoft.com/office/powerpoint/2010/main" val="2153475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685800"/>
            <a:ext cx="1843982" cy="558800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3" y="685800"/>
            <a:ext cx="9040045" cy="5588002"/>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6D939AB7-4170-4DBA-A6A4-E16530609A2C}" type="datetime1">
              <a:rPr lang="en-US" smtClean="0"/>
              <a:t>6/9/21</a:t>
            </a:fld>
            <a:endParaRPr lang="en-US" dirty="0"/>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dirty="0"/>
          </a:p>
        </p:txBody>
      </p:sp>
    </p:spTree>
    <p:extLst>
      <p:ext uri="{BB962C8B-B14F-4D97-AF65-F5344CB8AC3E}">
        <p14:creationId xmlns:p14="http://schemas.microsoft.com/office/powerpoint/2010/main" val="1991763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p>
            <a:r>
              <a:rPr lang="en-US"/>
              <a:t>Click to edit Master title style</a:t>
            </a:r>
            <a:endParaRPr/>
          </a:p>
        </p:txBody>
      </p:sp>
      <p:sp>
        <p:nvSpPr>
          <p:cNvPr id="3" name="Content Placeholder 2"/>
          <p:cNvSpPr>
            <a:spLocks noGrp="1"/>
          </p:cNvSpPr>
          <p:nvPr>
            <p:ph idx="1"/>
          </p:nvPr>
        </p:nvSpPr>
        <p:spPr>
          <a:xfrm>
            <a:off x="914163" y="1803401"/>
            <a:ext cx="10360501" cy="4470400"/>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2B97F2A3-C94A-4FE1-9031-98F1CC6F9B73}" type="datetime1">
              <a:rPr lang="en-US" smtClean="0"/>
              <a:t>6/9/21</a:t>
            </a:fld>
            <a:endParaRPr lang="en-US" dirty="0"/>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dirty="0"/>
          </a:p>
        </p:txBody>
      </p:sp>
    </p:spTree>
    <p:extLst>
      <p:ext uri="{BB962C8B-B14F-4D97-AF65-F5344CB8AC3E}">
        <p14:creationId xmlns:p14="http://schemas.microsoft.com/office/powerpoint/2010/main" val="2264308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8883" y="1524002"/>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2" indent="0">
              <a:buNone/>
              <a:defRPr sz="1900">
                <a:solidFill>
                  <a:schemeClr val="tx1">
                    <a:tint val="75000"/>
                  </a:schemeClr>
                </a:solidFill>
              </a:defRPr>
            </a:lvl5pPr>
            <a:lvl6pPr marL="3047466"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B8FC365-2779-44B8-A277-8264E72DF59D}" type="datetime1">
              <a:rPr lang="en-US" smtClean="0"/>
              <a:t>6/9/21</a:t>
            </a:fld>
            <a:endParaRPr lang="en-US" dirty="0"/>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dirty="0"/>
          </a:p>
        </p:txBody>
      </p:sp>
    </p:spTree>
    <p:extLst>
      <p:ext uri="{BB962C8B-B14F-4D97-AF65-F5344CB8AC3E}">
        <p14:creationId xmlns:p14="http://schemas.microsoft.com/office/powerpoint/2010/main" val="3638904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lang="en-US" dirty="0"/>
          </a:p>
        </p:txBody>
      </p:sp>
      <p:sp>
        <p:nvSpPr>
          <p:cNvPr id="5" name="Date Placeholder 4"/>
          <p:cNvSpPr>
            <a:spLocks noGrp="1"/>
          </p:cNvSpPr>
          <p:nvPr>
            <p:ph type="dt" sz="half" idx="10"/>
          </p:nvPr>
        </p:nvSpPr>
        <p:spPr/>
        <p:txBody>
          <a:bodyPr/>
          <a:lstStyle/>
          <a:p>
            <a:fld id="{777C96AC-1DA1-4E69-A615-D1B08276341D}" type="datetime1">
              <a:rPr lang="en-US" smtClean="0"/>
              <a:t>6/9/21</a:t>
            </a:fld>
            <a:endParaRPr lang="en-US" dirty="0"/>
          </a:p>
        </p:txBody>
      </p:sp>
      <p:sp>
        <p:nvSpPr>
          <p:cNvPr id="7" name="Slide Number Placeholder 6"/>
          <p:cNvSpPr>
            <a:spLocks noGrp="1"/>
          </p:cNvSpPr>
          <p:nvPr>
            <p:ph type="sldNum" sz="quarter" idx="12"/>
          </p:nvPr>
        </p:nvSpPr>
        <p:spPr/>
        <p:txBody>
          <a:bodyPr/>
          <a:lstStyle/>
          <a:p>
            <a:fld id="{E5FD5434-F838-4DD4-A17B-1CB1A1850DF4}" type="slidenum">
              <a:rPr lang="en-US" smtClean="0"/>
              <a:t>‹#›</a:t>
            </a:fld>
            <a:endParaRPr lang="en-US" dirty="0"/>
          </a:p>
        </p:txBody>
      </p:sp>
    </p:spTree>
    <p:extLst>
      <p:ext uri="{BB962C8B-B14F-4D97-AF65-F5344CB8AC3E}">
        <p14:creationId xmlns:p14="http://schemas.microsoft.com/office/powerpoint/2010/main" val="1406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20EFDAFF-AAD5-44E0-A879-E775020B588B}" type="datetime1">
              <a:rPr lang="en-US" smtClean="0"/>
              <a:t>6/9/21</a:t>
            </a:fld>
            <a:endParaRPr lang="en-US" dirty="0"/>
          </a:p>
        </p:txBody>
      </p:sp>
      <p:sp>
        <p:nvSpPr>
          <p:cNvPr id="9" name="Slide Number Placeholder 8"/>
          <p:cNvSpPr>
            <a:spLocks noGrp="1"/>
          </p:cNvSpPr>
          <p:nvPr>
            <p:ph type="sldNum" sz="quarter" idx="12"/>
          </p:nvPr>
        </p:nvSpPr>
        <p:spPr/>
        <p:txBody>
          <a:bodyPr/>
          <a:lstStyle/>
          <a:p>
            <a:fld id="{E5FD5434-F838-4DD4-A17B-1CB1A1850DF4}" type="slidenum">
              <a:rPr lang="en-US" smtClean="0"/>
              <a:t>‹#›</a:t>
            </a:fld>
            <a:endParaRPr lang="en-US" dirty="0"/>
          </a:p>
        </p:txBody>
      </p:sp>
    </p:spTree>
    <p:extLst>
      <p:ext uri="{BB962C8B-B14F-4D97-AF65-F5344CB8AC3E}">
        <p14:creationId xmlns:p14="http://schemas.microsoft.com/office/powerpoint/2010/main" val="3561680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lang="en-US" dirty="0"/>
          </a:p>
        </p:txBody>
      </p:sp>
      <p:sp>
        <p:nvSpPr>
          <p:cNvPr id="3" name="Date Placeholder 2"/>
          <p:cNvSpPr>
            <a:spLocks noGrp="1"/>
          </p:cNvSpPr>
          <p:nvPr>
            <p:ph type="dt" sz="half" idx="10"/>
          </p:nvPr>
        </p:nvSpPr>
        <p:spPr/>
        <p:txBody>
          <a:bodyPr/>
          <a:lstStyle/>
          <a:p>
            <a:fld id="{A580D08F-2D38-4FE0-9435-1BCDEC6C6334}" type="datetime1">
              <a:rPr lang="en-US" smtClean="0"/>
              <a:t>6/9/21</a:t>
            </a:fld>
            <a:endParaRPr lang="en-US" dirty="0"/>
          </a:p>
        </p:txBody>
      </p:sp>
      <p:sp>
        <p:nvSpPr>
          <p:cNvPr id="5" name="Slide Number Placeholder 4"/>
          <p:cNvSpPr>
            <a:spLocks noGrp="1"/>
          </p:cNvSpPr>
          <p:nvPr>
            <p:ph type="sldNum" sz="quarter" idx="12"/>
          </p:nvPr>
        </p:nvSpPr>
        <p:spPr/>
        <p:txBody>
          <a:bodyPr/>
          <a:lstStyle/>
          <a:p>
            <a:fld id="{E5FD5434-F838-4DD4-A17B-1CB1A1850DF4}" type="slidenum">
              <a:rPr lang="en-US" smtClean="0"/>
              <a:t>‹#›</a:t>
            </a:fld>
            <a:endParaRPr lang="en-US" dirty="0"/>
          </a:p>
        </p:txBody>
      </p:sp>
    </p:spTree>
    <p:extLst>
      <p:ext uri="{BB962C8B-B14F-4D97-AF65-F5344CB8AC3E}">
        <p14:creationId xmlns:p14="http://schemas.microsoft.com/office/powerpoint/2010/main" val="2469684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2" name="Date Placeholder 1"/>
          <p:cNvSpPr>
            <a:spLocks noGrp="1"/>
          </p:cNvSpPr>
          <p:nvPr>
            <p:ph type="dt" sz="half" idx="10"/>
          </p:nvPr>
        </p:nvSpPr>
        <p:spPr/>
        <p:txBody>
          <a:bodyPr/>
          <a:lstStyle/>
          <a:p>
            <a:fld id="{4130806C-2E8E-4142-8787-0B9E942B8291}" type="datetime1">
              <a:rPr lang="en-US" smtClean="0"/>
              <a:t>6/9/21</a:t>
            </a:fld>
            <a:endParaRPr lang="en-US" dirty="0"/>
          </a:p>
        </p:txBody>
      </p:sp>
      <p:sp>
        <p:nvSpPr>
          <p:cNvPr id="4" name="Slide Number Placeholder 3"/>
          <p:cNvSpPr>
            <a:spLocks noGrp="1"/>
          </p:cNvSpPr>
          <p:nvPr>
            <p:ph type="sldNum" sz="quarter" idx="12"/>
          </p:nvPr>
        </p:nvSpPr>
        <p:spPr/>
        <p:txBody>
          <a:bodyPr/>
          <a:lstStyle/>
          <a:p>
            <a:fld id="{E5FD5434-F838-4DD4-A17B-1CB1A1850DF4}" type="slidenum">
              <a:rPr lang="en-US" smtClean="0"/>
              <a:pPr/>
              <a:t>‹#›</a:t>
            </a:fld>
            <a:endParaRPr lang="en-US" dirty="0"/>
          </a:p>
        </p:txBody>
      </p:sp>
    </p:spTree>
    <p:extLst>
      <p:ext uri="{BB962C8B-B14F-4D97-AF65-F5344CB8AC3E}">
        <p14:creationId xmlns:p14="http://schemas.microsoft.com/office/powerpoint/2010/main" val="1880342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dirty="0"/>
          </a:p>
        </p:txBody>
      </p:sp>
      <p:sp>
        <p:nvSpPr>
          <p:cNvPr id="3" name="Content Placeholder 2"/>
          <p:cNvSpPr>
            <a:spLocks noGrp="1"/>
          </p:cNvSpPr>
          <p:nvPr>
            <p:ph idx="1"/>
          </p:nvPr>
        </p:nvSpPr>
        <p:spPr bwMode="white">
          <a:xfrm>
            <a:off x="507868" y="482602"/>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5" name="Date Placeholder 4"/>
          <p:cNvSpPr>
            <a:spLocks noGrp="1"/>
          </p:cNvSpPr>
          <p:nvPr>
            <p:ph type="dt" sz="half" idx="10"/>
          </p:nvPr>
        </p:nvSpPr>
        <p:spPr/>
        <p:txBody>
          <a:bodyPr/>
          <a:lstStyle/>
          <a:p>
            <a:fld id="{CB26C9C4-40CE-43AB-92F0-2E2B2F13BFF1}" type="datetime1">
              <a:rPr lang="en-US" smtClean="0"/>
              <a:t>6/9/21</a:t>
            </a:fld>
            <a:endParaRPr lang="en-US" dirty="0"/>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dirty="0"/>
          </a:p>
        </p:txBody>
      </p:sp>
    </p:spTree>
    <p:extLst>
      <p:ext uri="{BB962C8B-B14F-4D97-AF65-F5344CB8AC3E}">
        <p14:creationId xmlns:p14="http://schemas.microsoft.com/office/powerpoint/2010/main" val="2768311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99134"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dirty="0"/>
          </a:p>
        </p:txBody>
      </p:sp>
      <p:sp>
        <p:nvSpPr>
          <p:cNvPr id="3" name="Picture Placeholder 2" descr="An empty placeholder to add an image. Click on the placeholder and select the image that you wish to add."/>
          <p:cNvSpPr>
            <a:spLocks noGrp="1"/>
          </p:cNvSpPr>
          <p:nvPr>
            <p:ph type="pic" idx="1"/>
          </p:nvPr>
        </p:nvSpPr>
        <p:spPr>
          <a:xfrm>
            <a:off x="507870"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dirty="0"/>
              <a:t>Click icon to add picture</a:t>
            </a:r>
            <a:endParaRPr dirty="0"/>
          </a:p>
        </p:txBody>
      </p:sp>
      <p:sp>
        <p:nvSpPr>
          <p:cNvPr id="4" name="Text Placeholder 3"/>
          <p:cNvSpPr>
            <a:spLocks noGrp="1"/>
          </p:cNvSpPr>
          <p:nvPr>
            <p:ph type="body" sz="half" idx="2"/>
          </p:nvPr>
        </p:nvSpPr>
        <p:spPr>
          <a:xfrm>
            <a:off x="6399134"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5" name="Date Placeholder 4"/>
          <p:cNvSpPr>
            <a:spLocks noGrp="1"/>
          </p:cNvSpPr>
          <p:nvPr>
            <p:ph type="dt" sz="half" idx="10"/>
          </p:nvPr>
        </p:nvSpPr>
        <p:spPr/>
        <p:txBody>
          <a:bodyPr/>
          <a:lstStyle/>
          <a:p>
            <a:fld id="{A7588A90-13C8-4C24-A073-0C80B61821FE}" type="datetime1">
              <a:rPr lang="en-US" smtClean="0"/>
              <a:t>6/9/21</a:t>
            </a:fld>
            <a:endParaRPr lang="en-US" dirty="0"/>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dirty="0"/>
          </a:p>
        </p:txBody>
      </p:sp>
    </p:spTree>
    <p:extLst>
      <p:ext uri="{BB962C8B-B14F-4D97-AF65-F5344CB8AC3E}">
        <p14:creationId xmlns:p14="http://schemas.microsoft.com/office/powerpoint/2010/main" val="448990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3"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3" y="1803401"/>
            <a:ext cx="10360501" cy="4470400"/>
          </a:xfrm>
          <a:prstGeom prst="rect">
            <a:avLst/>
          </a:prstGeom>
        </p:spPr>
        <p:txBody>
          <a:bodyPr vert="horz" lIns="121899" tIns="60949" rIns="121899" bIns="609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914163"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719BF993-9F07-448A-BB3E-2523109486E1}" type="datetime1">
              <a:rPr lang="en-US" smtClean="0"/>
              <a:t>6/9/21</a:t>
            </a:fld>
            <a:endParaRPr lang="en-US" dirty="0"/>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lang="en-US" smtClean="0"/>
              <a:pPr/>
              <a:t>‹#›</a:t>
            </a:fld>
            <a:endParaRPr lang="en-US" dirty="0"/>
          </a:p>
        </p:txBody>
      </p:sp>
    </p:spTree>
    <p:extLst>
      <p:ext uri="{BB962C8B-B14F-4D97-AF65-F5344CB8AC3E}">
        <p14:creationId xmlns:p14="http://schemas.microsoft.com/office/powerpoint/2010/main" val="429948849"/>
      </p:ext>
    </p:extLst>
  </p:cSld>
  <p:clrMap bg1="dk1" tx1="lt1" bg2="dk2" tx2="lt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accent1"/>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accent1"/>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accent1"/>
        </a:buClr>
        <a:buSzPct val="100000"/>
        <a:buFont typeface="Cambria" pitchFamily="18" charset="0"/>
        <a:buChar char="–"/>
        <a:defRPr sz="1800" kern="1200">
          <a:solidFill>
            <a:schemeClr val="tx1"/>
          </a:solidFill>
          <a:latin typeface="+mn-lt"/>
          <a:ea typeface="+mn-ea"/>
          <a:cs typeface="+mn-cs"/>
        </a:defRPr>
      </a:lvl4pPr>
      <a:lvl5pPr marL="1371599"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7pPr>
      <a:lvl8pPr marL="2194559"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2" algn="l" defTabSz="1218987" rtl="0" eaLnBrk="1" latinLnBrk="0" hangingPunct="1">
        <a:defRPr sz="2400" kern="1200">
          <a:solidFill>
            <a:schemeClr val="tx1"/>
          </a:solidFill>
          <a:latin typeface="+mn-lt"/>
          <a:ea typeface="+mn-ea"/>
          <a:cs typeface="+mn-cs"/>
        </a:defRPr>
      </a:lvl5pPr>
      <a:lvl6pPr marL="3047466"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endelowconsulting.com/register--in-the-know.html" TargetMode="External"/><Relationship Id="rId2" Type="http://schemas.openxmlformats.org/officeDocument/2006/relationships/hyperlink" Target="http://www.mendelowconsulting.com/in-the-know.html"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www.mendelowconsulting.com/in-the-know.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hyperlink" Target="https://implicit.harvard.edu/implicit/takeatest.html"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mailto:Jedgley@verizo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9A76C7A-5747-1E4B-A91C-63611ADAA957}"/>
              </a:ext>
            </a:extLst>
          </p:cNvPr>
          <p:cNvSpPr/>
          <p:nvPr/>
        </p:nvSpPr>
        <p:spPr>
          <a:xfrm>
            <a:off x="-1" y="0"/>
            <a:ext cx="12188825" cy="6858000"/>
          </a:xfrm>
          <a:prstGeom prst="rect">
            <a:avLst/>
          </a:prstGeom>
          <a:solidFill>
            <a:schemeClr val="tx1"/>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C5FECA1-103C-5547-BB20-0E761E2B92EB}"/>
              </a:ext>
            </a:extLst>
          </p:cNvPr>
          <p:cNvSpPr>
            <a:spLocks noGrp="1"/>
          </p:cNvSpPr>
          <p:nvPr>
            <p:ph idx="1"/>
          </p:nvPr>
        </p:nvSpPr>
        <p:spPr>
          <a:xfrm>
            <a:off x="2560729" y="2214283"/>
            <a:ext cx="8685452" cy="3600285"/>
          </a:xfrm>
        </p:spPr>
        <p:txBody>
          <a:bodyPr>
            <a:normAutofit/>
          </a:bodyPr>
          <a:lstStyle/>
          <a:p>
            <a:pPr marL="0" indent="0">
              <a:buNone/>
            </a:pPr>
            <a:r>
              <a:rPr lang="en-US" sz="1600" b="1" dirty="0">
                <a:solidFill>
                  <a:schemeClr val="bg1"/>
                </a:solidFill>
                <a:latin typeface="Century Gothic" panose="020B0502020202020204" pitchFamily="34" charset="0"/>
              </a:rPr>
              <a:t>June 2021 | </a:t>
            </a:r>
            <a:r>
              <a:rPr lang="en-US" sz="1600" b="1" i="1" dirty="0" err="1">
                <a:solidFill>
                  <a:schemeClr val="bg1"/>
                </a:solidFill>
                <a:latin typeface="Century Gothic" panose="020B0502020202020204" pitchFamily="34" charset="0"/>
              </a:rPr>
              <a:t>ReInventing</a:t>
            </a:r>
            <a:r>
              <a:rPr lang="en-US" sz="1600" b="1" i="1" dirty="0">
                <a:solidFill>
                  <a:schemeClr val="bg1"/>
                </a:solidFill>
                <a:latin typeface="Century Gothic" panose="020B0502020202020204" pitchFamily="34" charset="0"/>
              </a:rPr>
              <a:t> Diversity </a:t>
            </a:r>
            <a:r>
              <a:rPr lang="en-US" sz="1600" b="1" dirty="0">
                <a:solidFill>
                  <a:schemeClr val="bg1"/>
                </a:solidFill>
                <a:latin typeface="Century Gothic" panose="020B0502020202020204" pitchFamily="34" charset="0"/>
              </a:rPr>
              <a:t>by Howard Ross</a:t>
            </a:r>
          </a:p>
          <a:p>
            <a:pPr marL="0" indent="0">
              <a:buNone/>
            </a:pPr>
            <a:r>
              <a:rPr lang="en-US" sz="1600" b="1" i="1" dirty="0">
                <a:solidFill>
                  <a:schemeClr val="bg1"/>
                </a:solidFill>
                <a:latin typeface="Century Gothic" panose="020B0502020202020204" pitchFamily="34" charset="0"/>
              </a:rPr>
              <a:t>Presented by Jerry </a:t>
            </a:r>
            <a:r>
              <a:rPr lang="en-US" sz="1600" b="1" i="1" dirty="0" err="1">
                <a:solidFill>
                  <a:schemeClr val="bg1"/>
                </a:solidFill>
                <a:latin typeface="Century Gothic" panose="020B0502020202020204" pitchFamily="34" charset="0"/>
              </a:rPr>
              <a:t>Edgley</a:t>
            </a:r>
            <a:endParaRPr lang="en-US" sz="1600" b="1" i="1" dirty="0">
              <a:solidFill>
                <a:schemeClr val="bg1"/>
              </a:solidFill>
              <a:latin typeface="Century Gothic" panose="020B0502020202020204" pitchFamily="34" charset="0"/>
            </a:endParaRPr>
          </a:p>
          <a:p>
            <a:pPr marL="0" indent="0">
              <a:buNone/>
            </a:pPr>
            <a:endParaRPr lang="en-US" sz="1400" b="1" dirty="0">
              <a:solidFill>
                <a:schemeClr val="bg1"/>
              </a:solidFill>
              <a:latin typeface="Century Gothic" panose="020B0502020202020204" pitchFamily="34" charset="0"/>
            </a:endParaRPr>
          </a:p>
          <a:p>
            <a:pPr marL="0" indent="0">
              <a:buNone/>
            </a:pPr>
            <a:endParaRPr lang="en-US" sz="1400" b="1" dirty="0">
              <a:solidFill>
                <a:schemeClr val="bg1"/>
              </a:solidFill>
              <a:latin typeface="Century Gothic" panose="020B0502020202020204" pitchFamily="34" charset="0"/>
            </a:endParaRPr>
          </a:p>
          <a:p>
            <a:pPr marL="0" indent="0">
              <a:buNone/>
            </a:pPr>
            <a:endParaRPr lang="en-US" sz="1400" b="1" dirty="0">
              <a:solidFill>
                <a:schemeClr val="bg1"/>
              </a:solidFill>
              <a:latin typeface="Century Gothic" panose="020B0502020202020204" pitchFamily="34" charset="0"/>
            </a:endParaRPr>
          </a:p>
          <a:p>
            <a:pPr marL="0" indent="0">
              <a:buNone/>
            </a:pPr>
            <a:endParaRPr lang="en-US" sz="1400" b="1" dirty="0">
              <a:solidFill>
                <a:schemeClr val="bg1"/>
              </a:solidFill>
              <a:latin typeface="Century Gothic" panose="020B0502020202020204" pitchFamily="34" charset="0"/>
            </a:endParaRPr>
          </a:p>
          <a:p>
            <a:pPr marL="0" indent="0">
              <a:buNone/>
            </a:pPr>
            <a:r>
              <a:rPr lang="en-US" sz="1400" b="1" dirty="0">
                <a:solidFill>
                  <a:schemeClr val="bg1"/>
                </a:solidFill>
                <a:latin typeface="Century Gothic" panose="020B0502020202020204" pitchFamily="34" charset="0"/>
              </a:rPr>
              <a:t>About the Book Club</a:t>
            </a:r>
            <a:r>
              <a:rPr lang="en-US" sz="1400" dirty="0">
                <a:solidFill>
                  <a:schemeClr val="bg1"/>
                </a:solidFill>
                <a:latin typeface="Century Gothic" panose="020B0502020202020204" pitchFamily="34" charset="0"/>
              </a:rPr>
              <a:t> In this monthly </a:t>
            </a:r>
            <a:r>
              <a:rPr lang="en-US" sz="1400" u="sng" dirty="0">
                <a:solidFill>
                  <a:schemeClr val="bg1"/>
                </a:solidFill>
                <a:latin typeface="Century Gothic" panose="020B0502020202020204" pitchFamily="34" charset="0"/>
                <a:hlinkClick r:id="rId2">
                  <a:extLst>
                    <a:ext uri="{A12FA001-AC4F-418D-AE19-62706E023703}">
                      <ahyp:hlinkClr xmlns:ahyp="http://schemas.microsoft.com/office/drawing/2018/hyperlinkcolor" val="tx"/>
                    </a:ext>
                  </a:extLst>
                </a:hlinkClick>
              </a:rPr>
              <a:t>‘CliffsNotes’ club</a:t>
            </a:r>
            <a:r>
              <a:rPr lang="en-US" sz="1400" u="sng" dirty="0">
                <a:solidFill>
                  <a:schemeClr val="bg1"/>
                </a:solidFill>
                <a:latin typeface="Century Gothic" panose="020B0502020202020204" pitchFamily="34" charset="0"/>
              </a:rPr>
              <a:t>,</a:t>
            </a:r>
            <a:r>
              <a:rPr lang="en-US" sz="1400" dirty="0">
                <a:solidFill>
                  <a:schemeClr val="bg1"/>
                </a:solidFill>
                <a:latin typeface="Century Gothic" panose="020B0502020202020204" pitchFamily="34" charset="0"/>
              </a:rPr>
              <a:t> a presenter shares highlights from a book related to leadership, business, neuroscience, or coaching. Membership is not required, and there’s no obligation to pre-read the book. This discussion summary is intended to provide a recap of the conversation at Book Club, rather than serve as a thorough book summary. </a:t>
            </a:r>
            <a:r>
              <a:rPr lang="en-US" sz="1400" u="sng" dirty="0">
                <a:solidFill>
                  <a:schemeClr val="bg1"/>
                </a:solidFill>
                <a:latin typeface="Century Gothic" panose="020B0502020202020204" pitchFamily="34" charset="0"/>
                <a:hlinkClick r:id="rId3">
                  <a:extLst>
                    <a:ext uri="{A12FA001-AC4F-418D-AE19-62706E023703}">
                      <ahyp:hlinkClr xmlns:ahyp="http://schemas.microsoft.com/office/drawing/2018/hyperlinkcolor" val="tx"/>
                    </a:ext>
                  </a:extLst>
                </a:hlinkClick>
              </a:rPr>
              <a:t>Register here </a:t>
            </a:r>
            <a:r>
              <a:rPr lang="en-US" sz="1400" dirty="0">
                <a:solidFill>
                  <a:schemeClr val="bg1"/>
                </a:solidFill>
                <a:latin typeface="Century Gothic" panose="020B0502020202020204" pitchFamily="34" charset="0"/>
              </a:rPr>
              <a:t>for upcoming events. For the full set of discussion summaries, </a:t>
            </a:r>
            <a:r>
              <a:rPr lang="en-US" sz="1400" u="sng" dirty="0">
                <a:solidFill>
                  <a:schemeClr val="bg1"/>
                </a:solidFill>
                <a:latin typeface="Century Gothic" panose="020B0502020202020204" pitchFamily="34" charset="0"/>
                <a:hlinkClick r:id="rId4">
                  <a:extLst>
                    <a:ext uri="{A12FA001-AC4F-418D-AE19-62706E023703}">
                      <ahyp:hlinkClr xmlns:ahyp="http://schemas.microsoft.com/office/drawing/2018/hyperlinkcolor" val="tx"/>
                    </a:ext>
                  </a:extLst>
                </a:hlinkClick>
              </a:rPr>
              <a:t>click here</a:t>
            </a:r>
            <a:r>
              <a:rPr lang="en-US" sz="1400" u="sng" dirty="0">
                <a:solidFill>
                  <a:schemeClr val="bg1"/>
                </a:solidFill>
                <a:latin typeface="Century Gothic" panose="020B0502020202020204" pitchFamily="34" charset="0"/>
                <a:hlinkClick r:id="rId2">
                  <a:extLst>
                    <a:ext uri="{A12FA001-AC4F-418D-AE19-62706E023703}">
                      <ahyp:hlinkClr xmlns:ahyp="http://schemas.microsoft.com/office/drawing/2018/hyperlinkcolor" val="tx"/>
                    </a:ext>
                  </a:extLst>
                </a:hlinkClick>
              </a:rPr>
              <a:t>.</a:t>
            </a:r>
            <a:endParaRPr lang="en-US" sz="1400" dirty="0">
              <a:solidFill>
                <a:schemeClr val="bg1"/>
              </a:solidFill>
              <a:latin typeface="Century Gothic" panose="020B0502020202020204" pitchFamily="34" charset="0"/>
            </a:endParaRPr>
          </a:p>
          <a:p>
            <a:pPr marL="0" indent="0">
              <a:buNone/>
            </a:pPr>
            <a:endParaRPr lang="en-US" sz="1600" dirty="0">
              <a:solidFill>
                <a:schemeClr val="bg1"/>
              </a:solidFill>
              <a:latin typeface="Century Gothic" panose="020B0502020202020204" pitchFamily="34" charset="0"/>
            </a:endParaRPr>
          </a:p>
        </p:txBody>
      </p:sp>
      <p:sp>
        <p:nvSpPr>
          <p:cNvPr id="8" name="Rectangle 7">
            <a:extLst>
              <a:ext uri="{FF2B5EF4-FFF2-40B4-BE49-F238E27FC236}">
                <a16:creationId xmlns:a16="http://schemas.microsoft.com/office/drawing/2014/main" id="{20E2A85E-96C7-C24B-B681-0CED4A19B09E}"/>
              </a:ext>
            </a:extLst>
          </p:cNvPr>
          <p:cNvSpPr/>
          <p:nvPr/>
        </p:nvSpPr>
        <p:spPr>
          <a:xfrm>
            <a:off x="836612" y="2214283"/>
            <a:ext cx="10744200" cy="3852253"/>
          </a:xfrm>
          <a:prstGeom prst="rect">
            <a:avLst/>
          </a:prstGeom>
          <a:noFill/>
          <a:ln>
            <a:solidFill>
              <a:schemeClr val="accent6"/>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4" name="Slide Number Placeholder 3">
            <a:extLst>
              <a:ext uri="{FF2B5EF4-FFF2-40B4-BE49-F238E27FC236}">
                <a16:creationId xmlns:a16="http://schemas.microsoft.com/office/drawing/2014/main" id="{684BF945-C2D7-8240-86CA-A93C28002E91}"/>
              </a:ext>
            </a:extLst>
          </p:cNvPr>
          <p:cNvSpPr>
            <a:spLocks noGrp="1"/>
          </p:cNvSpPr>
          <p:nvPr>
            <p:ph type="sldNum" sz="quarter" idx="12"/>
          </p:nvPr>
        </p:nvSpPr>
        <p:spPr/>
        <p:txBody>
          <a:bodyPr/>
          <a:lstStyle/>
          <a:p>
            <a:fld id="{E5FD5434-F838-4DD4-A17B-1CB1A1850DF4}" type="slidenum">
              <a:rPr lang="en-US" smtClean="0"/>
              <a:t>1</a:t>
            </a:fld>
            <a:endParaRPr lang="en-US" dirty="0"/>
          </a:p>
        </p:txBody>
      </p:sp>
      <p:pic>
        <p:nvPicPr>
          <p:cNvPr id="7" name="Picture 6" descr="Graphical user interface, text&#10;&#10;Description automatically generated">
            <a:extLst>
              <a:ext uri="{FF2B5EF4-FFF2-40B4-BE49-F238E27FC236}">
                <a16:creationId xmlns:a16="http://schemas.microsoft.com/office/drawing/2014/main" id="{B319B499-9D9A-E24B-A8A0-24B51D9E7CC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0412" y="203332"/>
            <a:ext cx="10895251" cy="2010951"/>
          </a:xfrm>
          <a:prstGeom prst="rect">
            <a:avLst/>
          </a:prstGeom>
        </p:spPr>
      </p:pic>
    </p:spTree>
    <p:extLst>
      <p:ext uri="{BB962C8B-B14F-4D97-AF65-F5344CB8AC3E}">
        <p14:creationId xmlns:p14="http://schemas.microsoft.com/office/powerpoint/2010/main" val="1331129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088" y="152400"/>
            <a:ext cx="12573000" cy="1066800"/>
          </a:xfrm>
        </p:spPr>
        <p:txBody>
          <a:bodyPr>
            <a:normAutofit/>
          </a:bodyPr>
          <a:lstStyle/>
          <a:p>
            <a:pPr marL="342900" marR="0" algn="ctr">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Nine Steps You Can Take to Manage Unconscious Bias </a:t>
            </a:r>
          </a:p>
        </p:txBody>
      </p:sp>
      <p:sp>
        <p:nvSpPr>
          <p:cNvPr id="7" name="Content Placeholder 6">
            <a:extLst>
              <a:ext uri="{FF2B5EF4-FFF2-40B4-BE49-F238E27FC236}">
                <a16:creationId xmlns:a16="http://schemas.microsoft.com/office/drawing/2014/main" id="{177CE309-E85A-41E8-8C27-F7151F367B14}"/>
              </a:ext>
            </a:extLst>
          </p:cNvPr>
          <p:cNvSpPr>
            <a:spLocks noGrp="1"/>
          </p:cNvSpPr>
          <p:nvPr>
            <p:ph sz="half" idx="1"/>
          </p:nvPr>
        </p:nvSpPr>
        <p:spPr>
          <a:xfrm>
            <a:off x="608012" y="1600200"/>
            <a:ext cx="11430000" cy="4876800"/>
          </a:xfrm>
        </p:spPr>
        <p:txBody>
          <a:bodyPr>
            <a:normAutofit/>
          </a:bodyPr>
          <a:lstStyle/>
          <a:p>
            <a:pPr marL="68580"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1. Tell the truth to Yourself. </a:t>
            </a:r>
          </a:p>
          <a:p>
            <a:pPr marL="68580"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2. Notice what </a:t>
            </a:r>
            <a:r>
              <a:rPr lang="en-US" sz="2000" dirty="0">
                <a:latin typeface="Calibri" panose="020F0502020204030204" pitchFamily="34" charset="0"/>
                <a:ea typeface="Calibri" panose="020F0502020204030204" pitchFamily="34" charset="0"/>
                <a:cs typeface="Times New Roman" panose="02020603050405020304" pitchFamily="18" charset="0"/>
              </a:rPr>
              <a:t>i</a:t>
            </a:r>
            <a:r>
              <a:rPr lang="en-US" sz="2000" dirty="0">
                <a:effectLst/>
                <a:latin typeface="Calibri" panose="020F0502020204030204" pitchFamily="34" charset="0"/>
                <a:ea typeface="Calibri" panose="020F0502020204030204" pitchFamily="34" charset="0"/>
                <a:cs typeface="Times New Roman" panose="02020603050405020304" pitchFamily="18" charset="0"/>
              </a:rPr>
              <a:t>nfluences </a:t>
            </a:r>
            <a:r>
              <a:rPr lang="en-US" sz="2000" dirty="0">
                <a:latin typeface="Calibri" panose="020F0502020204030204" pitchFamily="34" charset="0"/>
                <a:ea typeface="Calibri" panose="020F0502020204030204" pitchFamily="34" charset="0"/>
                <a:cs typeface="Times New Roman" panose="02020603050405020304" pitchFamily="18" charset="0"/>
              </a:rPr>
              <a:t>y</a:t>
            </a:r>
            <a:r>
              <a:rPr lang="en-US" sz="2000" dirty="0">
                <a:effectLst/>
                <a:latin typeface="Calibri" panose="020F0502020204030204" pitchFamily="34" charset="0"/>
                <a:ea typeface="Calibri" panose="020F0502020204030204" pitchFamily="34" charset="0"/>
                <a:cs typeface="Times New Roman" panose="02020603050405020304" pitchFamily="18" charset="0"/>
              </a:rPr>
              <a:t>our </a:t>
            </a:r>
            <a:r>
              <a:rPr lang="en-US" sz="2000" dirty="0">
                <a:latin typeface="Calibri" panose="020F0502020204030204" pitchFamily="34" charset="0"/>
                <a:ea typeface="Calibri" panose="020F0502020204030204" pitchFamily="34" charset="0"/>
                <a:cs typeface="Times New Roman" panose="02020603050405020304" pitchFamily="18" charset="0"/>
              </a:rPr>
              <a:t>d</a:t>
            </a:r>
            <a:r>
              <a:rPr lang="en-US" sz="2000" dirty="0">
                <a:effectLst/>
                <a:latin typeface="Calibri" panose="020F0502020204030204" pitchFamily="34" charset="0"/>
                <a:ea typeface="Calibri" panose="020F0502020204030204" pitchFamily="34" charset="0"/>
                <a:cs typeface="Times New Roman" panose="02020603050405020304" pitchFamily="18" charset="0"/>
              </a:rPr>
              <a:t>ecision both positive and negative.</a:t>
            </a:r>
          </a:p>
          <a:p>
            <a:pPr marL="68580"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3. Gather data about yourself (The Implicit Association Test)</a:t>
            </a:r>
          </a:p>
          <a:p>
            <a:pPr marL="68580"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4. Stretch your comfort zone (get to know groups for which you may have a negative bias) </a:t>
            </a:r>
          </a:p>
          <a:p>
            <a:pPr marL="68580"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5. Stimulate your curiosity about others. </a:t>
            </a:r>
          </a:p>
          <a:p>
            <a:pPr marL="60325"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6. Expand your constellation of input (Seek input from others during your decision-making process)</a:t>
            </a:r>
          </a:p>
          <a:p>
            <a:pPr marL="60325"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7. Create your own metrics/understanding your own patterns.  </a:t>
            </a:r>
          </a:p>
          <a:p>
            <a:pPr marL="69850"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8. Be open and seek feedback. </a:t>
            </a:r>
          </a:p>
          <a:p>
            <a:pPr marL="69850"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9. Turn the flashlight on yourself</a:t>
            </a:r>
          </a:p>
        </p:txBody>
      </p:sp>
      <p:sp>
        <p:nvSpPr>
          <p:cNvPr id="3" name="TextBox 2">
            <a:extLst>
              <a:ext uri="{FF2B5EF4-FFF2-40B4-BE49-F238E27FC236}">
                <a16:creationId xmlns:a16="http://schemas.microsoft.com/office/drawing/2014/main" id="{1F31E24B-C63B-445C-A636-C131227150BC}"/>
              </a:ext>
            </a:extLst>
          </p:cNvPr>
          <p:cNvSpPr txBox="1"/>
          <p:nvPr/>
        </p:nvSpPr>
        <p:spPr>
          <a:xfrm>
            <a:off x="7542212" y="4756591"/>
            <a:ext cx="4191000" cy="1561005"/>
          </a:xfrm>
          <a:prstGeom prst="rect">
            <a:avLst/>
          </a:prstGeom>
          <a:solidFill>
            <a:srgbClr val="F8F8F8">
              <a:alpha val="89804"/>
            </a:srgbClr>
          </a:solidFill>
          <a:ln>
            <a:noFill/>
          </a:ln>
          <a:effectLst>
            <a:outerShdw blurRad="50800" dist="38100" dir="8100000" algn="tr" rotWithShape="0">
              <a:prstClr val="black">
                <a:alpha val="40000"/>
              </a:prstClr>
            </a:outerShdw>
          </a:effectLst>
        </p:spPr>
        <p:txBody>
          <a:bodyPr wrap="square" rtlCol="0" anchor="ctr" anchorCtr="1">
            <a:spAutoFit/>
          </a:bodyPr>
          <a:lstStyle/>
          <a:p>
            <a:pPr marL="285750" marR="0">
              <a:lnSpc>
                <a:spcPct val="107000"/>
              </a:lnSpc>
              <a:spcBef>
                <a:spcPts val="0"/>
              </a:spcBef>
              <a:spcAft>
                <a:spcPts val="800"/>
              </a:spcAft>
            </a:pPr>
            <a:r>
              <a:rPr lang="en-US" sz="1800" i="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“Between stimulus and response there is space. In that space lies our freedom and power to choose our response. In our response lies growth and freedom.“ </a:t>
            </a:r>
            <a:r>
              <a:rPr lang="en-US"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 Viktor Frankl</a:t>
            </a:r>
          </a:p>
        </p:txBody>
      </p:sp>
      <p:sp>
        <p:nvSpPr>
          <p:cNvPr id="4" name="TextBox 3">
            <a:extLst>
              <a:ext uri="{FF2B5EF4-FFF2-40B4-BE49-F238E27FC236}">
                <a16:creationId xmlns:a16="http://schemas.microsoft.com/office/drawing/2014/main" id="{69E76188-53F6-44D4-A7FD-0AD8AAB9AAC2}"/>
              </a:ext>
            </a:extLst>
          </p:cNvPr>
          <p:cNvSpPr txBox="1"/>
          <p:nvPr/>
        </p:nvSpPr>
        <p:spPr>
          <a:xfrm>
            <a:off x="6094412" y="2855268"/>
            <a:ext cx="45719" cy="461665"/>
          </a:xfrm>
          <a:prstGeom prst="rect">
            <a:avLst/>
          </a:prstGeom>
          <a:noFill/>
          <a:ln>
            <a:solidFill>
              <a:schemeClr val="bg2"/>
            </a:solidFill>
          </a:ln>
        </p:spPr>
        <p:txBody>
          <a:bodyPr wrap="square" rtlCol="0" anchor="ctr" anchorCtr="1">
            <a:spAutoFit/>
          </a:bodyPr>
          <a:lstStyle/>
          <a:p>
            <a:endParaRPr lang="en-US" dirty="0"/>
          </a:p>
        </p:txBody>
      </p:sp>
      <p:sp>
        <p:nvSpPr>
          <p:cNvPr id="6" name="Slide Number Placeholder 5">
            <a:extLst>
              <a:ext uri="{FF2B5EF4-FFF2-40B4-BE49-F238E27FC236}">
                <a16:creationId xmlns:a16="http://schemas.microsoft.com/office/drawing/2014/main" id="{D4254198-7508-4C92-91E7-2C20DAB69290}"/>
              </a:ext>
            </a:extLst>
          </p:cNvPr>
          <p:cNvSpPr>
            <a:spLocks noGrp="1"/>
          </p:cNvSpPr>
          <p:nvPr>
            <p:ph type="sldNum" sz="quarter" idx="12"/>
          </p:nvPr>
        </p:nvSpPr>
        <p:spPr/>
        <p:txBody>
          <a:bodyPr/>
          <a:lstStyle/>
          <a:p>
            <a:fld id="{E5FD5434-F838-4DD4-A17B-1CB1A1850DF4}" type="slidenum">
              <a:rPr lang="en-US" smtClean="0"/>
              <a:t>10</a:t>
            </a:fld>
            <a:endParaRPr lang="en-US" dirty="0"/>
          </a:p>
        </p:txBody>
      </p:sp>
    </p:spTree>
    <p:extLst>
      <p:ext uri="{BB962C8B-B14F-4D97-AF65-F5344CB8AC3E}">
        <p14:creationId xmlns:p14="http://schemas.microsoft.com/office/powerpoint/2010/main" val="17229003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12573000" cy="1219200"/>
          </a:xfrm>
        </p:spPr>
        <p:txBody>
          <a:bodyPr>
            <a:normAutofit/>
          </a:bodyPr>
          <a:lstStyle/>
          <a:p>
            <a:pPr marL="400050" marR="0">
              <a:lnSpc>
                <a:spcPct val="107000"/>
              </a:lnSpc>
              <a:spcBef>
                <a:spcPts val="0"/>
              </a:spcBef>
              <a:spcAft>
                <a:spcPts val="800"/>
              </a:spcAft>
            </a:pPr>
            <a:r>
              <a:rPr lang="en-US" sz="3600" dirty="0">
                <a:effectLst/>
                <a:latin typeface="Calibri" panose="020F0502020204030204" pitchFamily="34" charset="0"/>
                <a:ea typeface="Calibri" panose="020F0502020204030204" pitchFamily="34" charset="0"/>
                <a:cs typeface="Times New Roman" panose="02020603050405020304" pitchFamily="18" charset="0"/>
              </a:rPr>
              <a:t>Creating Cultures that work</a:t>
            </a:r>
          </a:p>
        </p:txBody>
      </p:sp>
      <p:sp>
        <p:nvSpPr>
          <p:cNvPr id="7" name="Content Placeholder 6">
            <a:extLst>
              <a:ext uri="{FF2B5EF4-FFF2-40B4-BE49-F238E27FC236}">
                <a16:creationId xmlns:a16="http://schemas.microsoft.com/office/drawing/2014/main" id="{177CE309-E85A-41E8-8C27-F7151F367B14}"/>
              </a:ext>
            </a:extLst>
          </p:cNvPr>
          <p:cNvSpPr>
            <a:spLocks noGrp="1"/>
          </p:cNvSpPr>
          <p:nvPr>
            <p:ph sz="half" idx="1"/>
          </p:nvPr>
        </p:nvSpPr>
        <p:spPr>
          <a:xfrm>
            <a:off x="608012" y="950686"/>
            <a:ext cx="11125200" cy="5602514"/>
          </a:xfrm>
        </p:spPr>
        <p:txBody>
          <a:bodyPr>
            <a:normAutofit/>
          </a:bodyPr>
          <a:lstStyle/>
          <a:p>
            <a:pPr marL="566738" marR="0" indent="-276225">
              <a:lnSpc>
                <a:spcPct val="12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Sustainable change requires a new mindset and into a new regimen of behavior that becomes a habit.</a:t>
            </a:r>
          </a:p>
          <a:p>
            <a:pPr marL="566738" marR="0" indent="-276225">
              <a:lnSpc>
                <a:spcPct val="12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Our ability to create change begins when we look at diversity, inclusion and cultural competency not as something to fix but as set of distinctions that our organization can master to increase our productivity and success.</a:t>
            </a:r>
          </a:p>
          <a:p>
            <a:pPr marL="566738" indent="-276225">
              <a:lnSpc>
                <a:spcPct val="12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Most of the behaviors in an organization that stand in the way of what we are trying to create are unconscious and we need to find ways to surface those unconscious drivers so that we consciously can develop new ones.</a:t>
            </a:r>
          </a:p>
          <a:p>
            <a:pPr marL="566738" indent="-276225">
              <a:lnSpc>
                <a:spcPct val="12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We need to create environments that fundamentally change the way people relate if we are to get the most out of people and if people are to have the best chance to participate in their organization. </a:t>
            </a:r>
          </a:p>
          <a:p>
            <a:pPr marL="566738" indent="-276225">
              <a:lnSpc>
                <a:spcPct val="12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we need is to create culture-based system change. System thinking requires us to understand that everything we do in an organization is part of a flow of activities that are interacting and influencing one another, often in ways that we do not even realize.</a:t>
            </a:r>
          </a:p>
          <a:p>
            <a:pPr marL="574675" marR="0" indent="-287338">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We have to create objective measurements that gives us individual and collective feedback on our performance</a:t>
            </a:r>
          </a:p>
          <a:p>
            <a:pPr marL="566738" indent="-276225">
              <a:lnSpc>
                <a:spcPct val="12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66738" marR="0" indent="-276225">
              <a:lnSpc>
                <a:spcPct val="127000"/>
              </a:lnSpc>
              <a:spcBef>
                <a:spcPts val="0"/>
              </a:spcBef>
              <a:spcAft>
                <a:spcPts val="800"/>
              </a:spcAft>
            </a:pPr>
            <a:endParaRPr lang="en-US" sz="7400" dirty="0">
              <a:latin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8BACC4E1-BB52-43B0-929F-7E082D29F9F0}"/>
              </a:ext>
            </a:extLst>
          </p:cNvPr>
          <p:cNvSpPr>
            <a:spLocks noGrp="1"/>
          </p:cNvSpPr>
          <p:nvPr>
            <p:ph type="sldNum" sz="quarter" idx="12"/>
          </p:nvPr>
        </p:nvSpPr>
        <p:spPr/>
        <p:txBody>
          <a:bodyPr/>
          <a:lstStyle/>
          <a:p>
            <a:fld id="{E5FD5434-F838-4DD4-A17B-1CB1A1850DF4}" type="slidenum">
              <a:rPr lang="en-US" smtClean="0"/>
              <a:t>11</a:t>
            </a:fld>
            <a:endParaRPr lang="en-US" dirty="0"/>
          </a:p>
        </p:txBody>
      </p:sp>
    </p:spTree>
    <p:extLst>
      <p:ext uri="{BB962C8B-B14F-4D97-AF65-F5344CB8AC3E}">
        <p14:creationId xmlns:p14="http://schemas.microsoft.com/office/powerpoint/2010/main" val="39665865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12573000" cy="1219200"/>
          </a:xfrm>
        </p:spPr>
        <p:txBody>
          <a:bodyPr>
            <a:normAutofit fontScale="90000"/>
          </a:bodyPr>
          <a:lstStyle/>
          <a:p>
            <a:pPr marL="400050" marR="0">
              <a:lnSpc>
                <a:spcPct val="107000"/>
              </a:lnSpc>
              <a:spcBef>
                <a:spcPts val="0"/>
              </a:spcBef>
              <a:spcAft>
                <a:spcPts val="800"/>
              </a:spcAft>
            </a:pPr>
            <a:r>
              <a:rPr lang="en-US" sz="3600" dirty="0">
                <a:effectLst/>
                <a:latin typeface="Calibri" panose="020F0502020204030204" pitchFamily="34" charset="0"/>
                <a:ea typeface="Calibri" panose="020F0502020204030204" pitchFamily="34" charset="0"/>
                <a:cs typeface="Times New Roman" panose="02020603050405020304" pitchFamily="18" charset="0"/>
              </a:rPr>
              <a:t>The Eight PhaseS Organizational Community Change Model</a:t>
            </a:r>
          </a:p>
        </p:txBody>
      </p:sp>
      <p:sp>
        <p:nvSpPr>
          <p:cNvPr id="7" name="Content Placeholder 6">
            <a:extLst>
              <a:ext uri="{FF2B5EF4-FFF2-40B4-BE49-F238E27FC236}">
                <a16:creationId xmlns:a16="http://schemas.microsoft.com/office/drawing/2014/main" id="{177CE309-E85A-41E8-8C27-F7151F367B14}"/>
              </a:ext>
            </a:extLst>
          </p:cNvPr>
          <p:cNvSpPr>
            <a:spLocks noGrp="1"/>
          </p:cNvSpPr>
          <p:nvPr>
            <p:ph sz="half" idx="1"/>
          </p:nvPr>
        </p:nvSpPr>
        <p:spPr>
          <a:xfrm>
            <a:off x="608012" y="950686"/>
            <a:ext cx="11125200" cy="5602514"/>
          </a:xfrm>
        </p:spPr>
        <p:txBody>
          <a:bodyPr>
            <a:normAutofit fontScale="32500" lnSpcReduction="20000"/>
          </a:bodyPr>
          <a:lstStyle/>
          <a:p>
            <a:pPr marL="566738" marR="0" indent="-276225">
              <a:lnSpc>
                <a:spcPct val="127000"/>
              </a:lnSpc>
              <a:spcBef>
                <a:spcPts val="0"/>
              </a:spcBef>
              <a:spcAft>
                <a:spcPts val="800"/>
              </a:spcAft>
            </a:pPr>
            <a:r>
              <a:rPr lang="en-US" sz="7400" dirty="0">
                <a:latin typeface="Calibri" panose="020F0502020204030204" pitchFamily="34" charset="0"/>
                <a:cs typeface="Times New Roman" panose="02020603050405020304" pitchFamily="18" charset="0"/>
              </a:rPr>
              <a:t>Phase 1: Creating a shift in consciousness by developing a team of diverse people  to guide the process </a:t>
            </a:r>
          </a:p>
          <a:p>
            <a:pPr marL="525463" marR="0" indent="-234950">
              <a:lnSpc>
                <a:spcPct val="127000"/>
              </a:lnSpc>
              <a:spcBef>
                <a:spcPts val="0"/>
              </a:spcBef>
              <a:spcAft>
                <a:spcPts val="800"/>
              </a:spcAft>
            </a:pPr>
            <a:r>
              <a:rPr lang="en-US" sz="7400" dirty="0">
                <a:latin typeface="Calibri" panose="020F0502020204030204" pitchFamily="34" charset="0"/>
                <a:cs typeface="Times New Roman" panose="02020603050405020304" pitchFamily="18" charset="0"/>
              </a:rPr>
              <a:t>Phase 2: Organizational discovery using process of uncovering the organization’s unconscious</a:t>
            </a:r>
          </a:p>
          <a:p>
            <a:pPr marL="525463" marR="0" indent="-234950">
              <a:lnSpc>
                <a:spcPct val="127000"/>
              </a:lnSpc>
              <a:spcBef>
                <a:spcPts val="0"/>
              </a:spcBef>
              <a:spcAft>
                <a:spcPts val="800"/>
              </a:spcAft>
            </a:pPr>
            <a:r>
              <a:rPr lang="en-US" sz="7400" dirty="0">
                <a:latin typeface="Calibri" panose="020F0502020204030204" pitchFamily="34" charset="0"/>
                <a:cs typeface="Times New Roman" panose="02020603050405020304" pitchFamily="18" charset="0"/>
              </a:rPr>
              <a:t>Phases 3: Developing trust by determining who delivers the message on culture change efforts</a:t>
            </a:r>
          </a:p>
          <a:p>
            <a:pPr marL="290513" marR="0" indent="104775">
              <a:lnSpc>
                <a:spcPct val="127000"/>
              </a:lnSpc>
              <a:spcBef>
                <a:spcPts val="0"/>
              </a:spcBef>
              <a:spcAft>
                <a:spcPts val="800"/>
              </a:spcAft>
              <a:tabLst>
                <a:tab pos="508000" algn="l"/>
              </a:tabLst>
            </a:pPr>
            <a:r>
              <a:rPr lang="en-US" sz="7400" dirty="0">
                <a:latin typeface="Calibri" panose="020F0502020204030204" pitchFamily="34" charset="0"/>
                <a:cs typeface="Times New Roman" panose="02020603050405020304" pitchFamily="18" charset="0"/>
              </a:rPr>
              <a:t>	Phase 4: Strategic Planning </a:t>
            </a:r>
          </a:p>
          <a:p>
            <a:pPr marL="465138" marR="0" indent="-174625">
              <a:lnSpc>
                <a:spcPct val="127000"/>
              </a:lnSpc>
              <a:spcBef>
                <a:spcPts val="0"/>
              </a:spcBef>
              <a:spcAft>
                <a:spcPts val="800"/>
              </a:spcAft>
              <a:tabLst>
                <a:tab pos="347663" algn="l"/>
              </a:tabLst>
            </a:pPr>
            <a:r>
              <a:rPr lang="en-US" sz="7400" dirty="0">
                <a:latin typeface="Calibri" panose="020F0502020204030204" pitchFamily="34" charset="0"/>
                <a:cs typeface="Times New Roman" panose="02020603050405020304" pitchFamily="18" charset="0"/>
              </a:rPr>
              <a:t> Phase 5: Stakeholder education and development </a:t>
            </a:r>
          </a:p>
          <a:p>
            <a:pPr marL="273050" marR="0" indent="17463">
              <a:lnSpc>
                <a:spcPct val="127000"/>
              </a:lnSpc>
              <a:spcBef>
                <a:spcPts val="0"/>
              </a:spcBef>
              <a:spcAft>
                <a:spcPts val="800"/>
              </a:spcAft>
            </a:pPr>
            <a:r>
              <a:rPr lang="en-US" sz="7400" dirty="0">
                <a:latin typeface="Calibri" panose="020F0502020204030204" pitchFamily="34" charset="0"/>
                <a:cs typeface="Times New Roman" panose="02020603050405020304" pitchFamily="18" charset="0"/>
              </a:rPr>
              <a:t>   Phase 6: Building systems and structures</a:t>
            </a:r>
          </a:p>
          <a:p>
            <a:pPr marL="273050" marR="0" indent="17463">
              <a:lnSpc>
                <a:spcPct val="127000"/>
              </a:lnSpc>
              <a:spcBef>
                <a:spcPts val="0"/>
              </a:spcBef>
              <a:spcAft>
                <a:spcPts val="800"/>
              </a:spcAft>
            </a:pPr>
            <a:r>
              <a:rPr lang="en-US" sz="7400" dirty="0">
                <a:latin typeface="Calibri" panose="020F0502020204030204" pitchFamily="34" charset="0"/>
                <a:cs typeface="Times New Roman" panose="02020603050405020304" pitchFamily="18" charset="0"/>
              </a:rPr>
              <a:t>   Phase 7: Creating a structure for accountability	</a:t>
            </a:r>
          </a:p>
          <a:p>
            <a:pPr marL="508000" indent="-276225">
              <a:lnSpc>
                <a:spcPct val="127000"/>
              </a:lnSpc>
              <a:spcBef>
                <a:spcPts val="0"/>
              </a:spcBef>
              <a:spcAft>
                <a:spcPts val="800"/>
              </a:spcAft>
            </a:pPr>
            <a:r>
              <a:rPr lang="en-US" sz="7400" dirty="0">
                <a:latin typeface="Calibri" panose="020F0502020204030204" pitchFamily="34" charset="0"/>
                <a:cs typeface="Times New Roman" panose="02020603050405020304" pitchFamily="18" charset="0"/>
              </a:rPr>
              <a:t> Phase 8: Regeneration, stop and assess accomplishments and continue to develop a consciously culturally competent organization</a:t>
            </a:r>
          </a:p>
        </p:txBody>
      </p:sp>
      <p:sp>
        <p:nvSpPr>
          <p:cNvPr id="4" name="Slide Number Placeholder 3">
            <a:extLst>
              <a:ext uri="{FF2B5EF4-FFF2-40B4-BE49-F238E27FC236}">
                <a16:creationId xmlns:a16="http://schemas.microsoft.com/office/drawing/2014/main" id="{BD0F3E2B-ACF9-4052-AC53-0F52DD4C59DD}"/>
              </a:ext>
            </a:extLst>
          </p:cNvPr>
          <p:cNvSpPr>
            <a:spLocks noGrp="1"/>
          </p:cNvSpPr>
          <p:nvPr>
            <p:ph type="sldNum" sz="quarter" idx="12"/>
          </p:nvPr>
        </p:nvSpPr>
        <p:spPr/>
        <p:txBody>
          <a:bodyPr/>
          <a:lstStyle/>
          <a:p>
            <a:fld id="{E5FD5434-F838-4DD4-A17B-1CB1A1850DF4}" type="slidenum">
              <a:rPr lang="en-US" smtClean="0"/>
              <a:t>12</a:t>
            </a:fld>
            <a:endParaRPr lang="en-US" dirty="0"/>
          </a:p>
        </p:txBody>
      </p:sp>
    </p:spTree>
    <p:extLst>
      <p:ext uri="{BB962C8B-B14F-4D97-AF65-F5344CB8AC3E}">
        <p14:creationId xmlns:p14="http://schemas.microsoft.com/office/powerpoint/2010/main" val="24714720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088" y="152400"/>
            <a:ext cx="12573000" cy="1066800"/>
          </a:xfrm>
        </p:spPr>
        <p:txBody>
          <a:bodyPr>
            <a:normAutofit/>
          </a:bodyPr>
          <a:lstStyle/>
          <a:p>
            <a:pPr marL="400050" marR="0" algn="ctr">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12 Building Blocks for Culture</a:t>
            </a:r>
          </a:p>
        </p:txBody>
      </p:sp>
      <p:sp>
        <p:nvSpPr>
          <p:cNvPr id="7" name="Content Placeholder 6">
            <a:extLst>
              <a:ext uri="{FF2B5EF4-FFF2-40B4-BE49-F238E27FC236}">
                <a16:creationId xmlns:a16="http://schemas.microsoft.com/office/drawing/2014/main" id="{177CE309-E85A-41E8-8C27-F7151F367B14}"/>
              </a:ext>
            </a:extLst>
          </p:cNvPr>
          <p:cNvSpPr>
            <a:spLocks noGrp="1"/>
          </p:cNvSpPr>
          <p:nvPr>
            <p:ph sz="half" idx="1"/>
          </p:nvPr>
        </p:nvSpPr>
        <p:spPr>
          <a:xfrm>
            <a:off x="608012" y="1676400"/>
            <a:ext cx="11430000" cy="4876800"/>
          </a:xfrm>
        </p:spPr>
        <p:txBody>
          <a:bodyPr>
            <a:normAutofit fontScale="85000" lnSpcReduction="10000"/>
          </a:bodyPr>
          <a:lstStyle/>
          <a:p>
            <a:pPr marL="18288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1. </a:t>
            </a:r>
            <a:r>
              <a:rPr lang="en-US"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Organization focus:</a:t>
            </a:r>
            <a:r>
              <a:rPr lang="en-US" sz="1800" dirty="0">
                <a:effectLst/>
                <a:latin typeface="Calibri" panose="020F0502020204030204" pitchFamily="34" charset="0"/>
                <a:ea typeface="Calibri" panose="020F0502020204030204" pitchFamily="34" charset="0"/>
                <a:cs typeface="Times New Roman" panose="02020603050405020304" pitchFamily="18" charset="0"/>
              </a:rPr>
              <a:t> Why does the organization exist?</a:t>
            </a:r>
          </a:p>
          <a:p>
            <a:pPr marL="177800" marR="0" indent="0">
              <a:lnSpc>
                <a:spcPct val="107000"/>
              </a:lnSpc>
              <a:spcBef>
                <a:spcPts val="0"/>
              </a:spcBef>
              <a:spcAft>
                <a:spcPts val="800"/>
              </a:spcAft>
              <a:buNone/>
              <a:tabLst>
                <a:tab pos="1778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2. </a:t>
            </a:r>
            <a:r>
              <a:rPr lang="en-US"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Leadership: </a:t>
            </a:r>
            <a:r>
              <a:rPr lang="en-US" sz="1800" dirty="0">
                <a:effectLst/>
                <a:latin typeface="Calibri" panose="020F0502020204030204" pitchFamily="34" charset="0"/>
                <a:ea typeface="Calibri" panose="020F0502020204030204" pitchFamily="34" charset="0"/>
                <a:cs typeface="Times New Roman" panose="02020603050405020304" pitchFamily="18" charset="0"/>
              </a:rPr>
              <a:t>How do they demonstrate their commitment to diversity, inclusion and cultural competency?</a:t>
            </a:r>
          </a:p>
          <a:p>
            <a:pPr marL="400050" marR="0" indent="-22225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3. </a:t>
            </a:r>
            <a:r>
              <a:rPr lang="en-US"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Structure:</a:t>
            </a:r>
            <a:r>
              <a:rPr lang="en-US" sz="1800" dirty="0">
                <a:effectLst/>
                <a:latin typeface="Calibri" panose="020F0502020204030204" pitchFamily="34" charset="0"/>
                <a:ea typeface="Calibri" panose="020F0502020204030204" pitchFamily="34" charset="0"/>
                <a:cs typeface="Times New Roman" panose="02020603050405020304" pitchFamily="18" charset="0"/>
              </a:rPr>
              <a:t> What are the strengths in the way the organization is structured in terms of creating a diverse, inclusive, culturally competent culture?</a:t>
            </a:r>
          </a:p>
          <a:p>
            <a:pPr marL="17780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4. </a:t>
            </a:r>
            <a:r>
              <a:rPr lang="en-US"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Financial health:</a:t>
            </a:r>
            <a:r>
              <a:rPr lang="en-US" sz="1800" dirty="0">
                <a:effectLst/>
                <a:latin typeface="Calibri" panose="020F0502020204030204" pitchFamily="34" charset="0"/>
                <a:ea typeface="Calibri" panose="020F0502020204030204" pitchFamily="34" charset="0"/>
                <a:cs typeface="Times New Roman" panose="02020603050405020304" pitchFamily="18" charset="0"/>
              </a:rPr>
              <a:t> What is the financial health of the organization and how is it impacted by diversity, inclusion and cultural competency?</a:t>
            </a:r>
          </a:p>
          <a:p>
            <a:pPr marL="400050" marR="0" indent="-22225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5. </a:t>
            </a:r>
            <a:r>
              <a:rPr lang="en-US"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Internal and external forces:</a:t>
            </a:r>
            <a:r>
              <a:rPr lang="en-US" sz="1800" dirty="0">
                <a:effectLst/>
                <a:latin typeface="Calibri" panose="020F0502020204030204" pitchFamily="34" charset="0"/>
                <a:ea typeface="Calibri" panose="020F0502020204030204" pitchFamily="34" charset="0"/>
                <a:cs typeface="Times New Roman" panose="02020603050405020304" pitchFamily="18" charset="0"/>
              </a:rPr>
              <a:t> Are the internal and external concerns that will now and in the future have an effect on the organization’s ability to be successful and how does diversity related issues affect those concerns?</a:t>
            </a:r>
          </a:p>
          <a:p>
            <a:pPr marL="17780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6</a:t>
            </a:r>
            <a:r>
              <a:rPr lang="en-US"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Organizational mood: </a:t>
            </a:r>
            <a:r>
              <a:rPr lang="en-US" sz="1800" dirty="0">
                <a:effectLst/>
                <a:latin typeface="Calibri" panose="020F0502020204030204" pitchFamily="34" charset="0"/>
                <a:ea typeface="Calibri" panose="020F0502020204030204" pitchFamily="34" charset="0"/>
                <a:cs typeface="Times New Roman" panose="02020603050405020304" pitchFamily="18" charset="0"/>
              </a:rPr>
              <a:t>What is the general mood of the organization? What emotions come to mind?</a:t>
            </a:r>
          </a:p>
          <a:p>
            <a:pPr marL="17780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7.  </a:t>
            </a:r>
            <a:r>
              <a:rPr lang="en-US"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Relationships (Internal and External): </a:t>
            </a:r>
            <a:r>
              <a:rPr lang="en-US" sz="1800" dirty="0">
                <a:effectLst/>
                <a:latin typeface="Calibri" panose="020F0502020204030204" pitchFamily="34" charset="0"/>
                <a:ea typeface="Calibri" panose="020F0502020204030204" pitchFamily="34" charset="0"/>
                <a:cs typeface="Times New Roman" panose="02020603050405020304" pitchFamily="18" charset="0"/>
              </a:rPr>
              <a:t>Do people relate well across lines of diversity identity? How well do diverse people collaborate?</a:t>
            </a:r>
          </a:p>
          <a:p>
            <a:pPr marL="17780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8.   </a:t>
            </a:r>
            <a:r>
              <a:rPr lang="en-US"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Feedback Processes (Internal/External): </a:t>
            </a:r>
            <a:r>
              <a:rPr lang="en-US" sz="1800" dirty="0">
                <a:effectLst/>
                <a:latin typeface="Calibri" panose="020F0502020204030204" pitchFamily="34" charset="0"/>
                <a:ea typeface="Calibri" panose="020F0502020204030204" pitchFamily="34" charset="0"/>
                <a:cs typeface="Times New Roman" panose="02020603050405020304" pitchFamily="18" charset="0"/>
              </a:rPr>
              <a:t>How is behavior that is considered outside of the desired culture confronted? </a:t>
            </a:r>
          </a:p>
          <a:p>
            <a:pPr marL="17780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9</a:t>
            </a:r>
            <a:r>
              <a:rPr lang="en-US"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Knowledge Sharing: </a:t>
            </a:r>
            <a:r>
              <a:rPr lang="en-US" sz="1800" dirty="0">
                <a:effectLst/>
                <a:latin typeface="Calibri" panose="020F0502020204030204" pitchFamily="34" charset="0"/>
                <a:ea typeface="Calibri" panose="020F0502020204030204" pitchFamily="34" charset="0"/>
                <a:cs typeface="Times New Roman" panose="02020603050405020304" pitchFamily="18" charset="0"/>
              </a:rPr>
              <a:t>How does the organization utilize the collective knowledge of its diverse employee base?  </a:t>
            </a:r>
          </a:p>
          <a:p>
            <a:pPr marL="11430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10 . </a:t>
            </a:r>
            <a:r>
              <a:rPr lang="en-US"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History/Tradition:</a:t>
            </a:r>
            <a:r>
              <a:rPr lang="en-US" sz="1800" dirty="0">
                <a:effectLst/>
                <a:latin typeface="Calibri" panose="020F0502020204030204" pitchFamily="34" charset="0"/>
                <a:ea typeface="Calibri" panose="020F0502020204030204" pitchFamily="34" charset="0"/>
                <a:cs typeface="Times New Roman" panose="02020603050405020304" pitchFamily="18" charset="0"/>
              </a:rPr>
              <a:t> What are the historical origins and traditions of the organization? </a:t>
            </a:r>
          </a:p>
          <a:p>
            <a:pPr marL="11430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11. </a:t>
            </a:r>
            <a:r>
              <a:rPr lang="en-US"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Organizational learning: </a:t>
            </a:r>
            <a:r>
              <a:rPr lang="en-US" sz="1800" dirty="0">
                <a:effectLst/>
                <a:latin typeface="Calibri" panose="020F0502020204030204" pitchFamily="34" charset="0"/>
                <a:ea typeface="Calibri" panose="020F0502020204030204" pitchFamily="34" charset="0"/>
                <a:cs typeface="Times New Roman" panose="02020603050405020304" pitchFamily="18" charset="0"/>
              </a:rPr>
              <a:t>How are people developed in the organization? </a:t>
            </a:r>
          </a:p>
          <a:p>
            <a:pPr marL="114300" marR="0" indent="0">
              <a:lnSpc>
                <a:spcPct val="107000"/>
              </a:lnSpc>
              <a:spcBef>
                <a:spcPts val="0"/>
              </a:spcBef>
              <a:spcAft>
                <a:spcPts val="800"/>
              </a:spcAft>
              <a:buNone/>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12.  </a:t>
            </a:r>
            <a:r>
              <a:rPr lang="en-US"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Personal skills: </a:t>
            </a:r>
            <a:r>
              <a:rPr lang="en-US" sz="1800" dirty="0">
                <a:effectLst/>
                <a:latin typeface="Calibri" panose="020F0502020204030204" pitchFamily="34" charset="0"/>
                <a:ea typeface="Calibri" panose="020F0502020204030204" pitchFamily="34" charset="0"/>
                <a:cs typeface="Times New Roman" panose="02020603050405020304" pitchFamily="18" charset="0"/>
              </a:rPr>
              <a:t>What talents and skills are missing that the organization needs in order to be successful in today’s market? </a:t>
            </a:r>
          </a:p>
          <a:p>
            <a:pPr marL="566738" marR="0" indent="-276225">
              <a:lnSpc>
                <a:spcPct val="127000"/>
              </a:lnSpc>
              <a:spcBef>
                <a:spcPts val="0"/>
              </a:spcBef>
              <a:spcAft>
                <a:spcPts val="800"/>
              </a:spcAft>
            </a:pPr>
            <a:endParaRPr lang="en-US" sz="7400" dirty="0">
              <a:latin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E9838F08-83DC-4DB5-8A7F-B0A74C994CB1}"/>
              </a:ext>
            </a:extLst>
          </p:cNvPr>
          <p:cNvSpPr>
            <a:spLocks noGrp="1"/>
          </p:cNvSpPr>
          <p:nvPr>
            <p:ph type="sldNum" sz="quarter" idx="12"/>
          </p:nvPr>
        </p:nvSpPr>
        <p:spPr/>
        <p:txBody>
          <a:bodyPr/>
          <a:lstStyle/>
          <a:p>
            <a:fld id="{E5FD5434-F838-4DD4-A17B-1CB1A1850DF4}" type="slidenum">
              <a:rPr lang="en-US" smtClean="0"/>
              <a:t>13</a:t>
            </a:fld>
            <a:endParaRPr lang="en-US" dirty="0"/>
          </a:p>
        </p:txBody>
      </p:sp>
    </p:spTree>
    <p:extLst>
      <p:ext uri="{BB962C8B-B14F-4D97-AF65-F5344CB8AC3E}">
        <p14:creationId xmlns:p14="http://schemas.microsoft.com/office/powerpoint/2010/main" val="1097265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9915" y="-127000"/>
            <a:ext cx="10360501" cy="1219200"/>
          </a:xfrm>
        </p:spPr>
        <p:txBody>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Key take aways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10" name="Content Placeholder 9"/>
          <p:cNvSpPr>
            <a:spLocks noGrp="1"/>
          </p:cNvSpPr>
          <p:nvPr>
            <p:ph sz="half" idx="1"/>
          </p:nvPr>
        </p:nvSpPr>
        <p:spPr>
          <a:xfrm>
            <a:off x="879915" y="838200"/>
            <a:ext cx="9218852" cy="5562600"/>
          </a:xfrm>
        </p:spPr>
        <p:txBody>
          <a:bodyPr>
            <a:normAutofit/>
          </a:bodyPr>
          <a:lstStyle/>
          <a:p>
            <a:r>
              <a:rPr lang="en-US" dirty="0"/>
              <a:t>What is one idea you came away with or stood out for you from today’s discussion ?</a:t>
            </a:r>
          </a:p>
        </p:txBody>
      </p:sp>
      <p:sp>
        <p:nvSpPr>
          <p:cNvPr id="4" name="Slide Number Placeholder 3">
            <a:extLst>
              <a:ext uri="{FF2B5EF4-FFF2-40B4-BE49-F238E27FC236}">
                <a16:creationId xmlns:a16="http://schemas.microsoft.com/office/drawing/2014/main" id="{16375D86-6FBC-4DF0-B89E-D16133F9C553}"/>
              </a:ext>
            </a:extLst>
          </p:cNvPr>
          <p:cNvSpPr>
            <a:spLocks noGrp="1"/>
          </p:cNvSpPr>
          <p:nvPr>
            <p:ph type="sldNum" sz="quarter" idx="12"/>
          </p:nvPr>
        </p:nvSpPr>
        <p:spPr/>
        <p:txBody>
          <a:bodyPr/>
          <a:lstStyle/>
          <a:p>
            <a:fld id="{E5FD5434-F838-4DD4-A17B-1CB1A1850DF4}" type="slidenum">
              <a:rPr lang="en-US" smtClean="0"/>
              <a:t>14</a:t>
            </a:fld>
            <a:endParaRPr lang="en-US" dirty="0"/>
          </a:p>
        </p:txBody>
      </p:sp>
    </p:spTree>
    <p:extLst>
      <p:ext uri="{BB962C8B-B14F-4D97-AF65-F5344CB8AC3E}">
        <p14:creationId xmlns:p14="http://schemas.microsoft.com/office/powerpoint/2010/main" val="22352308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9012" y="1828800"/>
            <a:ext cx="6475650" cy="1219200"/>
          </a:xfrm>
        </p:spPr>
        <p:txBody>
          <a:bodyPr>
            <a:noAutofit/>
          </a:bodyPr>
          <a:lstStyle/>
          <a:p>
            <a:r>
              <a:rPr lang="en-US" sz="4800" dirty="0">
                <a:effectLst/>
                <a:latin typeface="Calibri" panose="020F0502020204030204" pitchFamily="34" charset="0"/>
                <a:ea typeface="Calibri" panose="020F0502020204030204" pitchFamily="34" charset="0"/>
                <a:cs typeface="Times New Roman" panose="02020603050405020304" pitchFamily="18" charset="0"/>
              </a:rPr>
              <a:t>Appendix</a:t>
            </a:r>
            <a:br>
              <a:rPr lang="en-US" sz="4800" dirty="0">
                <a:effectLst/>
                <a:latin typeface="Calibri" panose="020F0502020204030204" pitchFamily="34" charset="0"/>
                <a:ea typeface="Calibri" panose="020F0502020204030204" pitchFamily="34" charset="0"/>
                <a:cs typeface="Times New Roman" panose="02020603050405020304" pitchFamily="18" charset="0"/>
              </a:rPr>
            </a:br>
            <a:endParaRPr lang="en-US" sz="4800" dirty="0"/>
          </a:p>
        </p:txBody>
      </p:sp>
      <p:sp>
        <p:nvSpPr>
          <p:cNvPr id="4" name="Slide Number Placeholder 3">
            <a:extLst>
              <a:ext uri="{FF2B5EF4-FFF2-40B4-BE49-F238E27FC236}">
                <a16:creationId xmlns:a16="http://schemas.microsoft.com/office/drawing/2014/main" id="{16375D86-6FBC-4DF0-B89E-D16133F9C553}"/>
              </a:ext>
            </a:extLst>
          </p:cNvPr>
          <p:cNvSpPr>
            <a:spLocks noGrp="1"/>
          </p:cNvSpPr>
          <p:nvPr>
            <p:ph type="sldNum" sz="quarter" idx="12"/>
          </p:nvPr>
        </p:nvSpPr>
        <p:spPr/>
        <p:txBody>
          <a:bodyPr/>
          <a:lstStyle/>
          <a:p>
            <a:fld id="{E5FD5434-F838-4DD4-A17B-1CB1A1850DF4}" type="slidenum">
              <a:rPr lang="en-US" smtClean="0"/>
              <a:t>15</a:t>
            </a:fld>
            <a:endParaRPr lang="en-US" dirty="0"/>
          </a:p>
        </p:txBody>
      </p:sp>
    </p:spTree>
    <p:extLst>
      <p:ext uri="{BB962C8B-B14F-4D97-AF65-F5344CB8AC3E}">
        <p14:creationId xmlns:p14="http://schemas.microsoft.com/office/powerpoint/2010/main" val="30705611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9915" y="-127000"/>
            <a:ext cx="10360501" cy="1219200"/>
          </a:xfrm>
        </p:spPr>
        <p:txBody>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Other books of interest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10" name="Content Placeholder 9"/>
          <p:cNvSpPr>
            <a:spLocks noGrp="1"/>
          </p:cNvSpPr>
          <p:nvPr>
            <p:ph sz="half" idx="1"/>
          </p:nvPr>
        </p:nvSpPr>
        <p:spPr>
          <a:xfrm>
            <a:off x="879915" y="838200"/>
            <a:ext cx="9218852" cy="5562600"/>
          </a:xfrm>
        </p:spPr>
        <p:txBody>
          <a:bodyPr>
            <a:normAutofit/>
          </a:bodyPr>
          <a:lstStyle/>
          <a:p>
            <a:r>
              <a:rPr lang="en-US" dirty="0"/>
              <a:t>Diversity, Equity, and Inclusion by Caprice Hollins and Ilsa Govan</a:t>
            </a:r>
          </a:p>
          <a:p>
            <a:r>
              <a:rPr lang="en-US" dirty="0"/>
              <a:t>Every Bias by Howard J. Ross</a:t>
            </a:r>
          </a:p>
          <a:p>
            <a:r>
              <a:rPr lang="en-US" dirty="0"/>
              <a:t>Inclusive Leadership: From Awareness to Action by Dr. Ernest Gundling and Dr. Cheryl Williams </a:t>
            </a:r>
          </a:p>
          <a:p>
            <a:r>
              <a:rPr lang="en-US" dirty="0"/>
              <a:t>Biased by Jennifer L. Eberhardt, PhD</a:t>
            </a:r>
          </a:p>
          <a:p>
            <a:r>
              <a:rPr lang="en-US" dirty="0"/>
              <a:t>Blind Spot by Mahzarin R. Banaji and Anthony G. Greenwald  </a:t>
            </a:r>
          </a:p>
          <a:p>
            <a:r>
              <a:rPr lang="en-US" dirty="0"/>
              <a:t>How To Be An Antiracist by Ibram X.Kendi</a:t>
            </a:r>
          </a:p>
        </p:txBody>
      </p:sp>
      <p:sp>
        <p:nvSpPr>
          <p:cNvPr id="4" name="Slide Number Placeholder 3">
            <a:extLst>
              <a:ext uri="{FF2B5EF4-FFF2-40B4-BE49-F238E27FC236}">
                <a16:creationId xmlns:a16="http://schemas.microsoft.com/office/drawing/2014/main" id="{9A0FA8F6-256B-4A9A-B577-B6E6AA13A5C7}"/>
              </a:ext>
            </a:extLst>
          </p:cNvPr>
          <p:cNvSpPr>
            <a:spLocks noGrp="1"/>
          </p:cNvSpPr>
          <p:nvPr>
            <p:ph type="sldNum" sz="quarter" idx="12"/>
          </p:nvPr>
        </p:nvSpPr>
        <p:spPr/>
        <p:txBody>
          <a:bodyPr/>
          <a:lstStyle/>
          <a:p>
            <a:fld id="{E5FD5434-F838-4DD4-A17B-1CB1A1850DF4}" type="slidenum">
              <a:rPr lang="en-US" smtClean="0"/>
              <a:t>16</a:t>
            </a:fld>
            <a:endParaRPr lang="en-US" dirty="0"/>
          </a:p>
        </p:txBody>
      </p:sp>
    </p:spTree>
    <p:extLst>
      <p:ext uri="{BB962C8B-B14F-4D97-AF65-F5344CB8AC3E}">
        <p14:creationId xmlns:p14="http://schemas.microsoft.com/office/powerpoint/2010/main" val="30928856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E1FDD-CC75-423C-A129-DB2809442897}"/>
              </a:ext>
            </a:extLst>
          </p:cNvPr>
          <p:cNvSpPr>
            <a:spLocks noGrp="1"/>
          </p:cNvSpPr>
          <p:nvPr>
            <p:ph type="title"/>
          </p:nvPr>
        </p:nvSpPr>
        <p:spPr/>
        <p:txBody>
          <a:bodyPr>
            <a:normAutofit/>
          </a:bodyPr>
          <a:lstStyle/>
          <a:p>
            <a:r>
              <a:rPr kumimoji="0" lang="en-US"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Harvard Race IAT Test</a:t>
            </a:r>
            <a:endParaRPr lang="en-US" dirty="0"/>
          </a:p>
        </p:txBody>
      </p:sp>
      <p:sp>
        <p:nvSpPr>
          <p:cNvPr id="4" name="Content Placeholder 3">
            <a:extLst>
              <a:ext uri="{FF2B5EF4-FFF2-40B4-BE49-F238E27FC236}">
                <a16:creationId xmlns:a16="http://schemas.microsoft.com/office/drawing/2014/main" id="{F01CA3D1-717A-4C40-87CC-78A7371543EE}"/>
              </a:ext>
            </a:extLst>
          </p:cNvPr>
          <p:cNvSpPr>
            <a:spLocks noGrp="1"/>
          </p:cNvSpPr>
          <p:nvPr>
            <p:ph sz="half" idx="2"/>
          </p:nvPr>
        </p:nvSpPr>
        <p:spPr>
          <a:xfrm>
            <a:off x="1141412" y="1817914"/>
            <a:ext cx="9067800" cy="4470400"/>
          </a:xfrm>
        </p:spPr>
        <p:txBody>
          <a:bodyPr>
            <a:normAutofit fontScale="92500"/>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To take go to:          </a:t>
            </a:r>
            <a:r>
              <a:rPr lang="en-US" sz="2400" u="sng" dirty="0">
                <a:solidFill>
                  <a:srgbClr val="0563C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hlinkClick r:id="rId2"/>
              </a:rPr>
              <a:t>https://implicit.harvard.edu/implicit/takeatest.html</a:t>
            </a:r>
            <a:endParaRPr lang="en-US"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Select the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I wish to proceed</a:t>
            </a:r>
            <a:r>
              <a:rPr lang="en-US" sz="2400" dirty="0">
                <a:effectLst/>
                <a:latin typeface="Calibri" panose="020F0502020204030204" pitchFamily="34" charset="0"/>
                <a:ea typeface="Calibri" panose="020F0502020204030204" pitchFamily="34" charset="0"/>
                <a:cs typeface="Times New Roman" panose="02020603050405020304" pitchFamily="18" charset="0"/>
              </a:rPr>
              <a:t> link</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Project Implicit web page is displayed</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Click the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Race IAT</a:t>
            </a:r>
            <a:r>
              <a:rPr lang="en-US" sz="2400" dirty="0">
                <a:effectLst/>
                <a:latin typeface="Calibri" panose="020F0502020204030204" pitchFamily="34" charset="0"/>
                <a:ea typeface="Calibri" panose="020F0502020204030204" pitchFamily="34" charset="0"/>
                <a:cs typeface="Times New Roman" panose="02020603050405020304" pitchFamily="18" charset="0"/>
              </a:rPr>
              <a:t> button</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At the Welcome page, click Continue</a:t>
            </a:r>
          </a:p>
          <a:p>
            <a:pPr marL="342900" marR="0" lvl="0" indent="-342900">
              <a:lnSpc>
                <a:spcPct val="107000"/>
              </a:lnSpc>
              <a:spcBef>
                <a:spcPts val="0"/>
              </a:spcBef>
              <a:spcAft>
                <a:spcPts val="80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At the Questionnaire page, answer the questions and then click Submit</a:t>
            </a:r>
          </a:p>
          <a:p>
            <a:pPr marL="571500" marR="0" indent="-571500">
              <a:lnSpc>
                <a:spcPct val="107000"/>
              </a:lnSpc>
              <a:spcBef>
                <a:spcPts val="0"/>
              </a:spcBef>
              <a:spcAft>
                <a:spcPts val="800"/>
              </a:spcAft>
              <a:tabLst>
                <a:tab pos="57150" algn="l"/>
              </a:tabLst>
            </a:pPr>
            <a:r>
              <a:rPr lang="en-US" sz="2400" dirty="0">
                <a:effectLst/>
                <a:latin typeface="Calibri" panose="020F0502020204030204" pitchFamily="34" charset="0"/>
                <a:ea typeface="Calibri" panose="020F0502020204030204" pitchFamily="34" charset="0"/>
                <a:cs typeface="Times New Roman" panose="02020603050405020304" pitchFamily="18" charset="0"/>
              </a:rPr>
              <a:t>Take test: Race IAT-</a:t>
            </a:r>
            <a:r>
              <a:rPr lang="en-US" sz="2400" b="1" i="1" dirty="0">
                <a:effectLst/>
                <a:latin typeface="Calibri" panose="020F0502020204030204" pitchFamily="34" charset="0"/>
                <a:ea typeface="Calibri" panose="020F0502020204030204" pitchFamily="34" charset="0"/>
                <a:cs typeface="Times New Roman" panose="02020603050405020304" pitchFamily="18" charset="0"/>
              </a:rPr>
              <a:t>Race</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('Black - White' IAT).</a:t>
            </a:r>
            <a:r>
              <a:rPr lang="en-US" sz="2400" dirty="0">
                <a:effectLst/>
                <a:latin typeface="Calibri" panose="020F0502020204030204" pitchFamily="34" charset="0"/>
                <a:ea typeface="Calibri" panose="020F0502020204030204" pitchFamily="34" charset="0"/>
                <a:cs typeface="Times New Roman" panose="02020603050405020304" pitchFamily="18" charset="0"/>
              </a:rPr>
              <a:t> This IAT requires the ability to distinguish faces of European and African origin. It indicates that most Americans have an automatic preference for white over black.</a:t>
            </a:r>
          </a:p>
          <a:p>
            <a:endParaRPr lang="en-US" dirty="0"/>
          </a:p>
        </p:txBody>
      </p:sp>
      <p:sp>
        <p:nvSpPr>
          <p:cNvPr id="5" name="Slide Number Placeholder 4">
            <a:extLst>
              <a:ext uri="{FF2B5EF4-FFF2-40B4-BE49-F238E27FC236}">
                <a16:creationId xmlns:a16="http://schemas.microsoft.com/office/drawing/2014/main" id="{E19007D1-8A3D-4454-AFC2-5951B7275947}"/>
              </a:ext>
            </a:extLst>
          </p:cNvPr>
          <p:cNvSpPr>
            <a:spLocks noGrp="1"/>
          </p:cNvSpPr>
          <p:nvPr>
            <p:ph type="sldNum" sz="quarter" idx="12"/>
          </p:nvPr>
        </p:nvSpPr>
        <p:spPr/>
        <p:txBody>
          <a:bodyPr/>
          <a:lstStyle/>
          <a:p>
            <a:fld id="{E5FD5434-F838-4DD4-A17B-1CB1A1850DF4}" type="slidenum">
              <a:rPr lang="en-US" smtClean="0"/>
              <a:t>17</a:t>
            </a:fld>
            <a:endParaRPr lang="en-US" dirty="0"/>
          </a:p>
        </p:txBody>
      </p:sp>
    </p:spTree>
    <p:extLst>
      <p:ext uri="{BB962C8B-B14F-4D97-AF65-F5344CB8AC3E}">
        <p14:creationId xmlns:p14="http://schemas.microsoft.com/office/powerpoint/2010/main" val="3059807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088" y="152400"/>
            <a:ext cx="12573000" cy="1066800"/>
          </a:xfrm>
        </p:spPr>
        <p:txBody>
          <a:bodyPr>
            <a:normAutofit/>
          </a:bodyPr>
          <a:lstStyle/>
          <a:p>
            <a:pPr marL="0" marR="0" algn="ctr">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Key finding of a study </a:t>
            </a:r>
          </a:p>
        </p:txBody>
      </p:sp>
      <p:sp>
        <p:nvSpPr>
          <p:cNvPr id="7" name="Content Placeholder 6">
            <a:extLst>
              <a:ext uri="{FF2B5EF4-FFF2-40B4-BE49-F238E27FC236}">
                <a16:creationId xmlns:a16="http://schemas.microsoft.com/office/drawing/2014/main" id="{177CE309-E85A-41E8-8C27-F7151F367B14}"/>
              </a:ext>
            </a:extLst>
          </p:cNvPr>
          <p:cNvSpPr>
            <a:spLocks noGrp="1"/>
          </p:cNvSpPr>
          <p:nvPr>
            <p:ph sz="half" idx="1"/>
          </p:nvPr>
        </p:nvSpPr>
        <p:spPr>
          <a:xfrm>
            <a:off x="608012" y="1600200"/>
            <a:ext cx="11430000" cy="4876800"/>
          </a:xfrm>
        </p:spPr>
        <p:txBody>
          <a:bodyPr>
            <a:normAutofit fontScale="92500" lnSpcReduction="20000"/>
          </a:bodyPr>
          <a:lstStyle/>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James Surowiecki in the book The Wisdom of Crowds said:</a:t>
            </a:r>
          </a:p>
          <a:p>
            <a:pPr marL="801688" marR="0" indent="-401638">
              <a:lnSpc>
                <a:spcPct val="107000"/>
              </a:lnSpc>
              <a:spcBef>
                <a:spcPts val="0"/>
              </a:spcBef>
              <a:spcAft>
                <a:spcPts val="800"/>
              </a:spcAft>
              <a:buFont typeface="Wingdings" panose="05000000000000000000" pitchFamily="2" charset="2"/>
              <a:buChar char="q"/>
            </a:pPr>
            <a:r>
              <a:rPr lang="en-US" dirty="0">
                <a:effectLst/>
                <a:latin typeface="Calibri" panose="020F0502020204030204" pitchFamily="34" charset="0"/>
                <a:ea typeface="Calibri" panose="020F0502020204030204" pitchFamily="34" charset="0"/>
                <a:cs typeface="Times New Roman" panose="02020603050405020304" pitchFamily="18" charset="0"/>
              </a:rPr>
              <a:t>Diverse groups of people make better decisions than individuals or homogeneous groups in solving three major kinds of problems:</a:t>
            </a:r>
          </a:p>
          <a:p>
            <a:pPr marL="1027113" marR="0" indent="-287338">
              <a:lnSpc>
                <a:spcPct val="107000"/>
              </a:lnSpc>
              <a:spcBef>
                <a:spcPts val="0"/>
              </a:spcBef>
              <a:spcAft>
                <a:spcPts val="800"/>
              </a:spcAft>
              <a:tabLst>
                <a:tab pos="571500" algn="l"/>
              </a:tabLst>
            </a:pPr>
            <a:r>
              <a:rPr lang="en-US" dirty="0">
                <a:latin typeface="Calibri" panose="020F0502020204030204" pitchFamily="34" charset="0"/>
                <a:cs typeface="Times New Roman" panose="02020603050405020304" pitchFamily="18" charset="0"/>
              </a:rPr>
              <a:t>Cognition problems, those that have or will have a definitive solution.</a:t>
            </a:r>
          </a:p>
          <a:p>
            <a:pPr marL="1027113" marR="0" indent="-287338">
              <a:lnSpc>
                <a:spcPct val="107000"/>
              </a:lnSpc>
              <a:spcBef>
                <a:spcPts val="0"/>
              </a:spcBef>
              <a:spcAft>
                <a:spcPts val="800"/>
              </a:spcAft>
            </a:pPr>
            <a:r>
              <a:rPr lang="en-US" dirty="0">
                <a:latin typeface="Calibri" panose="020F0502020204030204" pitchFamily="34" charset="0"/>
                <a:cs typeface="Times New Roman" panose="02020603050405020304" pitchFamily="18" charset="0"/>
              </a:rPr>
              <a:t>Coordination problems, those requiring members of a group to figure out how to coordinate their behavior with one another to work together.  </a:t>
            </a:r>
          </a:p>
          <a:p>
            <a:pPr marL="1027113" marR="0" indent="-287338">
              <a:lnSpc>
                <a:spcPct val="107000"/>
              </a:lnSpc>
              <a:spcBef>
                <a:spcPts val="0"/>
              </a:spcBef>
              <a:spcAft>
                <a:spcPts val="800"/>
              </a:spcAft>
            </a:pPr>
            <a:r>
              <a:rPr lang="en-US" dirty="0">
                <a:latin typeface="Calibri" panose="020F0502020204030204" pitchFamily="34" charset="0"/>
                <a:cs typeface="Times New Roman" panose="02020603050405020304" pitchFamily="18" charset="0"/>
              </a:rPr>
              <a:t>Cooperation problems: those involving the challenge of getting people to work together.</a:t>
            </a:r>
          </a:p>
          <a:p>
            <a:pPr marL="627063" marR="0" indent="-227013">
              <a:lnSpc>
                <a:spcPct val="107000"/>
              </a:lnSpc>
              <a:spcBef>
                <a:spcPts val="0"/>
              </a:spcBef>
              <a:spcAft>
                <a:spcPts val="800"/>
              </a:spcAft>
              <a:buFont typeface="Wingdings" panose="05000000000000000000" pitchFamily="2" charset="2"/>
              <a:buChar char="q"/>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627063" marR="0" indent="-227013">
              <a:lnSpc>
                <a:spcPct val="107000"/>
              </a:lnSpc>
              <a:spcBef>
                <a:spcPts val="0"/>
              </a:spcBef>
              <a:spcAft>
                <a:spcPts val="800"/>
              </a:spcAft>
              <a:buFont typeface="Wingdings" panose="05000000000000000000" pitchFamily="2" charset="2"/>
              <a:buChar char="q"/>
            </a:pPr>
            <a:r>
              <a:rPr lang="en-US" dirty="0">
                <a:effectLst/>
                <a:latin typeface="Calibri" panose="020F0502020204030204" pitchFamily="34" charset="0"/>
                <a:ea typeface="Calibri" panose="020F0502020204030204" pitchFamily="34" charset="0"/>
                <a:cs typeface="Times New Roman" panose="02020603050405020304" pitchFamily="18" charset="0"/>
              </a:rPr>
              <a:t>  Benefits of these decision-making processes are the result of three factors:</a:t>
            </a:r>
          </a:p>
          <a:p>
            <a:pPr marL="739775" marR="0" indent="23495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Points of views are diverse</a:t>
            </a:r>
          </a:p>
          <a:p>
            <a:pPr marL="974725" marR="0" indent="-23495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Independence from the view of others</a:t>
            </a:r>
          </a:p>
          <a:p>
            <a:pPr marL="974725" marR="0" indent="-23495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A lack of enforced centralization which allows people to draw on local knowledge</a:t>
            </a:r>
          </a:p>
        </p:txBody>
      </p:sp>
      <p:sp>
        <p:nvSpPr>
          <p:cNvPr id="4" name="TextBox 3">
            <a:extLst>
              <a:ext uri="{FF2B5EF4-FFF2-40B4-BE49-F238E27FC236}">
                <a16:creationId xmlns:a16="http://schemas.microsoft.com/office/drawing/2014/main" id="{69E76188-53F6-44D4-A7FD-0AD8AAB9AAC2}"/>
              </a:ext>
            </a:extLst>
          </p:cNvPr>
          <p:cNvSpPr txBox="1"/>
          <p:nvPr/>
        </p:nvSpPr>
        <p:spPr>
          <a:xfrm>
            <a:off x="6094412" y="2855268"/>
            <a:ext cx="45719" cy="461665"/>
          </a:xfrm>
          <a:prstGeom prst="rect">
            <a:avLst/>
          </a:prstGeom>
          <a:noFill/>
          <a:ln>
            <a:solidFill>
              <a:schemeClr val="bg2"/>
            </a:solidFill>
          </a:ln>
        </p:spPr>
        <p:txBody>
          <a:bodyPr wrap="square" rtlCol="0" anchor="ctr" anchorCtr="1">
            <a:spAutoFit/>
          </a:bodyPr>
          <a:lstStyle/>
          <a:p>
            <a:endParaRPr lang="en-US" dirty="0"/>
          </a:p>
        </p:txBody>
      </p:sp>
      <p:sp>
        <p:nvSpPr>
          <p:cNvPr id="5" name="Slide Number Placeholder 4">
            <a:extLst>
              <a:ext uri="{FF2B5EF4-FFF2-40B4-BE49-F238E27FC236}">
                <a16:creationId xmlns:a16="http://schemas.microsoft.com/office/drawing/2014/main" id="{629B3D8D-2D51-45D3-8067-F4CED73AD10A}"/>
              </a:ext>
            </a:extLst>
          </p:cNvPr>
          <p:cNvSpPr>
            <a:spLocks noGrp="1"/>
          </p:cNvSpPr>
          <p:nvPr>
            <p:ph type="sldNum" sz="quarter" idx="12"/>
          </p:nvPr>
        </p:nvSpPr>
        <p:spPr/>
        <p:txBody>
          <a:bodyPr/>
          <a:lstStyle/>
          <a:p>
            <a:fld id="{E5FD5434-F838-4DD4-A17B-1CB1A1850DF4}" type="slidenum">
              <a:rPr lang="en-US" smtClean="0"/>
              <a:t>18</a:t>
            </a:fld>
            <a:endParaRPr lang="en-US" dirty="0"/>
          </a:p>
        </p:txBody>
      </p:sp>
    </p:spTree>
    <p:extLst>
      <p:ext uri="{BB962C8B-B14F-4D97-AF65-F5344CB8AC3E}">
        <p14:creationId xmlns:p14="http://schemas.microsoft.com/office/powerpoint/2010/main" val="18667875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088" y="152400"/>
            <a:ext cx="12573000" cy="1066800"/>
          </a:xfrm>
        </p:spPr>
        <p:txBody>
          <a:bodyPr>
            <a:normAutofit/>
          </a:bodyPr>
          <a:lstStyle/>
          <a:p>
            <a:pPr marL="0" marR="0" algn="ctr">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Mastery – Bias </a:t>
            </a:r>
          </a:p>
        </p:txBody>
      </p:sp>
      <p:sp>
        <p:nvSpPr>
          <p:cNvPr id="7" name="Content Placeholder 6">
            <a:extLst>
              <a:ext uri="{FF2B5EF4-FFF2-40B4-BE49-F238E27FC236}">
                <a16:creationId xmlns:a16="http://schemas.microsoft.com/office/drawing/2014/main" id="{177CE309-E85A-41E8-8C27-F7151F367B14}"/>
              </a:ext>
            </a:extLst>
          </p:cNvPr>
          <p:cNvSpPr>
            <a:spLocks noGrp="1"/>
          </p:cNvSpPr>
          <p:nvPr>
            <p:ph sz="half" idx="1"/>
          </p:nvPr>
        </p:nvSpPr>
        <p:spPr>
          <a:xfrm>
            <a:off x="608012" y="1600200"/>
            <a:ext cx="11430000" cy="4876800"/>
          </a:xfrm>
        </p:spPr>
        <p:txBody>
          <a:bodyPr>
            <a:normAutofit fontScale="92500"/>
          </a:bodyPr>
          <a:lstStyle/>
          <a:p>
            <a:pPr marL="228600" marR="0">
              <a:lnSpc>
                <a:spcPct val="107000"/>
              </a:lnSpc>
              <a:spcBef>
                <a:spcPts val="0"/>
              </a:spcBef>
              <a:spcAft>
                <a:spcPts val="800"/>
              </a:spcAft>
            </a:pPr>
            <a:r>
              <a:rPr lang="en-US" sz="1800" dirty="0">
                <a:latin typeface="Calibri" panose="020F0502020204030204" pitchFamily="34" charset="0"/>
                <a:cs typeface="Times New Roman" panose="02020603050405020304" pitchFamily="18" charset="0"/>
              </a:rPr>
              <a:t>Bias is the way the human mind works.</a:t>
            </a:r>
          </a:p>
          <a:p>
            <a:pPr marL="514350" lvl="1" indent="-285750">
              <a:lnSpc>
                <a:spcPct val="107000"/>
              </a:lnSpc>
              <a:spcBef>
                <a:spcPts val="0"/>
              </a:spcBef>
              <a:spcAft>
                <a:spcPts val="800"/>
              </a:spcAft>
              <a:buFont typeface="Wingdings" panose="05000000000000000000" pitchFamily="2" charset="2"/>
              <a:buChar char="q"/>
            </a:pPr>
            <a:r>
              <a:rPr lang="en-US" sz="1400" dirty="0">
                <a:effectLst/>
                <a:latin typeface="Calibri" panose="020F0502020204030204" pitchFamily="34" charset="0"/>
                <a:ea typeface="Calibri" panose="020F0502020204030204" pitchFamily="34" charset="0"/>
                <a:cs typeface="Times New Roman" panose="02020603050405020304" pitchFamily="18" charset="0"/>
              </a:rPr>
              <a:t>Diversity efforts have generally been based on the notion that bias is fundamentally a flaw in the nature of people, and it is a flaw that needs to be corrected</a:t>
            </a:r>
          </a:p>
          <a:p>
            <a:pPr marL="514350" marR="0" lvl="0" indent="-287338" algn="l" defTabSz="1218987" rtl="0" eaLnBrk="1" fontAlgn="auto" latinLnBrk="0" hangingPunct="1">
              <a:lnSpc>
                <a:spcPct val="107000"/>
              </a:lnSpc>
              <a:spcBef>
                <a:spcPts val="0"/>
              </a:spcBef>
              <a:spcAft>
                <a:spcPts val="800"/>
              </a:spcAft>
              <a:buClr>
                <a:srgbClr val="DDDDDD"/>
              </a:buClr>
              <a:buSzPct val="90000"/>
              <a:buFont typeface="Wingdings" panose="05000000000000000000" pitchFamily="2" charset="2"/>
              <a:buChar char="q"/>
              <a:tabLst/>
              <a:defRPr/>
            </a:pPr>
            <a:r>
              <a:rPr lang="en-US" sz="1400" dirty="0">
                <a:effectLst/>
                <a:latin typeface="Calibri" panose="020F0502020204030204" pitchFamily="34" charset="0"/>
                <a:ea typeface="Calibri" panose="020F0502020204030204" pitchFamily="34" charset="0"/>
                <a:cs typeface="Times New Roman" panose="02020603050405020304" pitchFamily="18" charset="0"/>
              </a:rPr>
              <a:t>If we see disparate or inappropriate behavior, we assume malice, we may have a hard time reaching the person involved if they have no conscious sense that they have done anything wrong.</a:t>
            </a: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 </a:t>
            </a:r>
          </a:p>
          <a:p>
            <a:pPr marL="411163" marR="0" lvl="0" indent="-184150" algn="l" defTabSz="1218987" rtl="0" eaLnBrk="1" fontAlgn="auto" latinLnBrk="0" hangingPunct="1">
              <a:lnSpc>
                <a:spcPct val="107000"/>
              </a:lnSpc>
              <a:spcBef>
                <a:spcPts val="0"/>
              </a:spcBef>
              <a:spcAft>
                <a:spcPts val="800"/>
              </a:spcAft>
              <a:buClr>
                <a:srgbClr val="DDDDDD"/>
              </a:buClr>
              <a:buSzPct val="90000"/>
              <a:buFont typeface="Wingdings" panose="05000000000000000000" pitchFamily="2" charset="2"/>
              <a:buChar char="q"/>
              <a:tabLst/>
              <a:defRPr/>
            </a:pPr>
            <a:r>
              <a:rPr lang="en-US" sz="1400" dirty="0">
                <a:latin typeface="Calibri" panose="020F0502020204030204" pitchFamily="34" charset="0"/>
                <a:cs typeface="Times New Roman" panose="02020603050405020304" pitchFamily="18" charset="0"/>
              </a:rPr>
              <a:t>  A person who behaves in a non-inclusive or even discriminatory way does not have to be motivated by negative intent.</a:t>
            </a:r>
          </a:p>
          <a:p>
            <a:pPr marL="2286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Begin to help people understand how they see the world the way they do, and if we can realize that we too have to understand the way we see the world, a whole new world of possibilities opens up in terms of our ability to understand one another and to live and work together.</a:t>
            </a:r>
          </a:p>
          <a:p>
            <a:pPr marL="2286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Starts with our ability to develop an awareness of why we see the world the way we do. </a:t>
            </a:r>
          </a:p>
          <a:p>
            <a:pPr marL="287338" marR="0" indent="-287338">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Being aware that we have the capacity for blindness about our own biases. Doing so requires fundamental shifts in orientation.</a:t>
            </a:r>
          </a:p>
          <a:p>
            <a:pPr marL="333375" marR="0" indent="-333375">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Develop this capacity to sit in the third chair, the ability to view the conflict from both sides, even if we are a part of it.</a:t>
            </a:r>
          </a:p>
          <a:p>
            <a:pPr marL="333375" indent="-333375">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When encountering a person for the first time, our brains automatically make note of detectable human difference.  But if we are hardwired to discriminate, are we doomed. The answer is a resounding no.</a:t>
            </a:r>
          </a:p>
          <a:p>
            <a:pPr marL="333375" marR="0" indent="-333375">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a:lnSpc>
                <a:spcPct val="107000"/>
              </a:lnSpc>
              <a:spcBef>
                <a:spcPts val="0"/>
              </a:spcBef>
              <a:spcAft>
                <a:spcPts val="8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69E76188-53F6-44D4-A7FD-0AD8AAB9AAC2}"/>
              </a:ext>
            </a:extLst>
          </p:cNvPr>
          <p:cNvSpPr txBox="1"/>
          <p:nvPr/>
        </p:nvSpPr>
        <p:spPr>
          <a:xfrm>
            <a:off x="6094412" y="2855268"/>
            <a:ext cx="45719" cy="461665"/>
          </a:xfrm>
          <a:prstGeom prst="rect">
            <a:avLst/>
          </a:prstGeom>
          <a:noFill/>
          <a:ln>
            <a:solidFill>
              <a:schemeClr val="bg2"/>
            </a:solidFill>
          </a:ln>
        </p:spPr>
        <p:txBody>
          <a:bodyPr wrap="square" rtlCol="0" anchor="ctr" anchorCtr="1">
            <a:spAutoFit/>
          </a:bodyPr>
          <a:lstStyle/>
          <a:p>
            <a:endParaRPr lang="en-US" dirty="0"/>
          </a:p>
        </p:txBody>
      </p:sp>
      <p:sp>
        <p:nvSpPr>
          <p:cNvPr id="5" name="Slide Number Placeholder 4">
            <a:extLst>
              <a:ext uri="{FF2B5EF4-FFF2-40B4-BE49-F238E27FC236}">
                <a16:creationId xmlns:a16="http://schemas.microsoft.com/office/drawing/2014/main" id="{61174FF7-C35A-4D7B-85E9-8210EE1301FE}"/>
              </a:ext>
            </a:extLst>
          </p:cNvPr>
          <p:cNvSpPr>
            <a:spLocks noGrp="1"/>
          </p:cNvSpPr>
          <p:nvPr>
            <p:ph type="sldNum" sz="quarter" idx="12"/>
          </p:nvPr>
        </p:nvSpPr>
        <p:spPr/>
        <p:txBody>
          <a:bodyPr/>
          <a:lstStyle/>
          <a:p>
            <a:fld id="{E5FD5434-F838-4DD4-A17B-1CB1A1850DF4}" type="slidenum">
              <a:rPr lang="en-US" smtClean="0"/>
              <a:t>19</a:t>
            </a:fld>
            <a:endParaRPr lang="en-US" dirty="0"/>
          </a:p>
        </p:txBody>
      </p:sp>
    </p:spTree>
    <p:extLst>
      <p:ext uri="{BB962C8B-B14F-4D97-AF65-F5344CB8AC3E}">
        <p14:creationId xmlns:p14="http://schemas.microsoft.com/office/powerpoint/2010/main" val="8242671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5412" y="381000"/>
            <a:ext cx="9220200" cy="2147926"/>
          </a:xfrm>
        </p:spPr>
        <p:txBody>
          <a:bodyPr>
            <a:normAutofit/>
          </a:bodyPr>
          <a:lstStyle/>
          <a:p>
            <a:r>
              <a:rPr lang="en-US" sz="3200" dirty="0">
                <a:effectLst/>
                <a:latin typeface="Arial" panose="020B0604020202020204" pitchFamily="34" charset="0"/>
              </a:rPr>
              <a:t>CliffsNotes book club</a:t>
            </a:r>
            <a:endParaRPr lang="en-US" sz="3200" dirty="0"/>
          </a:p>
        </p:txBody>
      </p:sp>
      <p:sp>
        <p:nvSpPr>
          <p:cNvPr id="3" name="Subtitle 2"/>
          <p:cNvSpPr>
            <a:spLocks noGrp="1"/>
          </p:cNvSpPr>
          <p:nvPr>
            <p:ph type="subTitle" idx="1"/>
          </p:nvPr>
        </p:nvSpPr>
        <p:spPr>
          <a:xfrm>
            <a:off x="3656012" y="2209800"/>
            <a:ext cx="8077200" cy="3733800"/>
          </a:xfrm>
        </p:spPr>
        <p:txBody>
          <a:bodyPr>
            <a:normAutofit/>
          </a:bodyPr>
          <a:lstStyle/>
          <a:p>
            <a:pPr marL="0" marR="0" lvl="0" indent="0" algn="ctr" defTabSz="1218987" rtl="0" eaLnBrk="1" fontAlgn="auto" latinLnBrk="0" hangingPunct="1">
              <a:lnSpc>
                <a:spcPct val="90000"/>
              </a:lnSpc>
              <a:spcBef>
                <a:spcPts val="0"/>
              </a:spcBef>
              <a:spcAft>
                <a:spcPts val="0"/>
              </a:spcAft>
              <a:buClr>
                <a:srgbClr val="DDDDDD"/>
              </a:buClr>
              <a:buSzPct val="90000"/>
              <a:buFont typeface="Arial" pitchFamily="34" charset="0"/>
              <a:buNone/>
              <a:tabLst/>
              <a:defRPr/>
            </a:pPr>
            <a:r>
              <a:rPr kumimoji="0" lang="en-US" sz="2800" b="0" i="0" u="none" strike="noStrike" kern="1200" cap="none" spc="0" normalizeH="0" baseline="0" noProof="0" dirty="0">
                <a:ln>
                  <a:noFill/>
                </a:ln>
                <a:solidFill>
                  <a:prstClr val="white"/>
                </a:solidFill>
                <a:effectLst/>
                <a:uLnTx/>
                <a:uFillTx/>
                <a:latin typeface="Century Gothic" panose="020B0502020202020204"/>
                <a:ea typeface="+mn-ea"/>
                <a:cs typeface="+mn-cs"/>
              </a:rPr>
              <a:t>ReInventing Diversity </a:t>
            </a:r>
          </a:p>
          <a:p>
            <a:r>
              <a:rPr kumimoji="0" lang="en-US" sz="2800" b="0" i="0" u="none" strike="noStrike" kern="1200" cap="none" spc="0" normalizeH="0" baseline="0" noProof="0" dirty="0">
                <a:ln>
                  <a:noFill/>
                </a:ln>
                <a:solidFill>
                  <a:prstClr val="white"/>
                </a:solidFill>
                <a:effectLst/>
                <a:uLnTx/>
                <a:uFillTx/>
                <a:latin typeface="Century Gothic" panose="020B0502020202020204"/>
                <a:ea typeface="+mn-ea"/>
                <a:cs typeface="+mn-cs"/>
              </a:rPr>
              <a:t>by Howard J. Ross</a:t>
            </a:r>
          </a:p>
          <a:p>
            <a:endParaRPr lang="en-US" dirty="0"/>
          </a:p>
          <a:p>
            <a:r>
              <a:rPr lang="en-US" dirty="0"/>
              <a:t>Presented by Jerry Edgley PCC, MBA </a:t>
            </a:r>
          </a:p>
          <a:p>
            <a:endParaRPr lang="en-US" dirty="0"/>
          </a:p>
          <a:p>
            <a:endParaRPr lang="en-US" dirty="0"/>
          </a:p>
          <a:p>
            <a:r>
              <a:rPr lang="en-US" sz="2000" dirty="0">
                <a:hlinkClick r:id="rId3">
                  <a:extLst>
                    <a:ext uri="{A12FA001-AC4F-418D-AE19-62706E023703}">
                      <ahyp:hlinkClr xmlns:ahyp="http://schemas.microsoft.com/office/drawing/2018/hyperlinkcolor" val="tx"/>
                    </a:ext>
                  </a:extLst>
                </a:hlinkClick>
              </a:rPr>
              <a:t>				     jedgley@verizon.net</a:t>
            </a:r>
            <a:endParaRPr lang="en-US" sz="2000" dirty="0"/>
          </a:p>
          <a:p>
            <a:pPr>
              <a:tabLst>
                <a:tab pos="461963" algn="l"/>
                <a:tab pos="4511675" algn="l"/>
              </a:tabLst>
            </a:pPr>
            <a:r>
              <a:rPr lang="en-US" sz="2000" dirty="0"/>
              <a:t>		</a:t>
            </a:r>
            <a:r>
              <a:rPr lang="en-US" sz="2000" i="1" dirty="0"/>
              <a:t>(301) 717 1109</a:t>
            </a:r>
          </a:p>
          <a:p>
            <a:endParaRPr lang="en-US" dirty="0"/>
          </a:p>
          <a:p>
            <a:endParaRPr lang="en-US" dirty="0"/>
          </a:p>
          <a:p>
            <a:endParaRPr lang="en-US" dirty="0"/>
          </a:p>
          <a:p>
            <a:endParaRPr lang="en-US" dirty="0"/>
          </a:p>
        </p:txBody>
      </p:sp>
      <p:pic>
        <p:nvPicPr>
          <p:cNvPr id="5" name="Picture 4" descr="Graphical user interface, text, application&#10;&#10;Description automatically generated">
            <a:extLst>
              <a:ext uri="{FF2B5EF4-FFF2-40B4-BE49-F238E27FC236}">
                <a16:creationId xmlns:a16="http://schemas.microsoft.com/office/drawing/2014/main" id="{67216651-2E3E-4FA6-9948-E78D77A7ED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12" y="76200"/>
            <a:ext cx="3171825" cy="4752975"/>
          </a:xfrm>
          <a:prstGeom prst="rect">
            <a:avLst/>
          </a:prstGeom>
        </p:spPr>
      </p:pic>
    </p:spTree>
    <p:extLst>
      <p:ext uri="{BB962C8B-B14F-4D97-AF65-F5344CB8AC3E}">
        <p14:creationId xmlns:p14="http://schemas.microsoft.com/office/powerpoint/2010/main" val="10170295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88" y="-304800"/>
            <a:ext cx="12573000" cy="1066800"/>
          </a:xfrm>
        </p:spPr>
        <p:txBody>
          <a:bodyPr>
            <a:normAutofit/>
          </a:bodyPr>
          <a:lstStyle/>
          <a:p>
            <a:pPr marL="342900" marR="0" algn="ctr">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Memes, Myself and I Understanding Perceptual Identity </a:t>
            </a:r>
          </a:p>
        </p:txBody>
      </p:sp>
      <p:sp>
        <p:nvSpPr>
          <p:cNvPr id="7" name="Content Placeholder 6">
            <a:extLst>
              <a:ext uri="{FF2B5EF4-FFF2-40B4-BE49-F238E27FC236}">
                <a16:creationId xmlns:a16="http://schemas.microsoft.com/office/drawing/2014/main" id="{177CE309-E85A-41E8-8C27-F7151F367B14}"/>
              </a:ext>
            </a:extLst>
          </p:cNvPr>
          <p:cNvSpPr>
            <a:spLocks noGrp="1"/>
          </p:cNvSpPr>
          <p:nvPr>
            <p:ph sz="half" idx="1"/>
          </p:nvPr>
        </p:nvSpPr>
        <p:spPr>
          <a:xfrm>
            <a:off x="684212" y="838200"/>
            <a:ext cx="11277600" cy="5562600"/>
          </a:xfrm>
        </p:spPr>
        <p:txBody>
          <a:bodyPr>
            <a:normAutofit fontScale="92500" lnSpcReduction="10000"/>
          </a:bodyPr>
          <a:lstStyle/>
          <a:p>
            <a:pPr marL="273050" indent="-27305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Our individual identity are parts of us that are unique and special to us: they contain our values, our personality, our personal histories, cultural  narrative and the things that define us as unique individuals. It is the way we see ourselves.</a:t>
            </a:r>
          </a:p>
          <a:p>
            <a:pPr marL="273050" indent="-27305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Our culture narrative is influenced significantly by the integration of various “collective identities “we develop a result of the groups to which we belong.</a:t>
            </a:r>
          </a:p>
          <a:p>
            <a:pPr marL="273050" indent="-27305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Cultures are built on a collection of normative behaviors. In recent years neologism called “meme” has developed for these behaviors. Memes are the various behavioral, emotional and cultural traits that define us as groups.  “ That is the way we do things around here.”</a:t>
            </a:r>
          </a:p>
          <a:p>
            <a:pPr marL="273050" indent="-27305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Many of our truths that we experience in our lives are nothing but </a:t>
            </a:r>
            <a:r>
              <a:rPr lang="en-US" sz="1800" dirty="0">
                <a:latin typeface="Calibri" panose="020F0502020204030204" pitchFamily="34" charset="0"/>
                <a:ea typeface="Calibri" panose="020F0502020204030204" pitchFamily="34" charset="0"/>
                <a:cs typeface="Times New Roman" panose="02020603050405020304" pitchFamily="18" charset="0"/>
              </a:rPr>
              <a:t>m</a:t>
            </a:r>
            <a:r>
              <a:rPr lang="en-US" sz="1800" dirty="0">
                <a:effectLst/>
                <a:latin typeface="Calibri" panose="020F0502020204030204" pitchFamily="34" charset="0"/>
                <a:ea typeface="Calibri" panose="020F0502020204030204" pitchFamily="34" charset="0"/>
                <a:cs typeface="Times New Roman" panose="02020603050405020304" pitchFamily="18" charset="0"/>
              </a:rPr>
              <a:t>emes which are incorporated into the way we see the world; we begin to gather evidence to support those points of view .</a:t>
            </a:r>
          </a:p>
          <a:p>
            <a:pPr marL="28575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Culture gives us one significant element of our worldview by training us to believe certain things and act in certain ways based on the customs and mores, the memes and the ethnic or group culture to which we belong. (Look we in the eye story.)</a:t>
            </a:r>
          </a:p>
          <a:p>
            <a:pPr marL="28575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Dominant societal groups see the world more as individuals than by group identity.  Whites tend to be less aware of racial dynamics than people of color unless they are the only white person in the group. </a:t>
            </a:r>
          </a:p>
          <a:p>
            <a:pPr marL="28575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more we learn about the different cultural narratives of the people we work with, live with, and interact with, the more likely we are to be able to treat them as people.  </a:t>
            </a:r>
          </a:p>
          <a:p>
            <a:pPr marL="28575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Doing things in a new way is not easy for us.  He uses the example of how and why the keys are arranged as QWERTY on the keyboard of the typewriter</a:t>
            </a:r>
          </a:p>
          <a:p>
            <a:pPr marL="28575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a:lnSpc>
                <a:spcPct val="107000"/>
              </a:lnSpc>
              <a:spcBef>
                <a:spcPts val="0"/>
              </a:spcBef>
              <a:spcAft>
                <a:spcPts val="8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69E76188-53F6-44D4-A7FD-0AD8AAB9AAC2}"/>
              </a:ext>
            </a:extLst>
          </p:cNvPr>
          <p:cNvSpPr txBox="1"/>
          <p:nvPr/>
        </p:nvSpPr>
        <p:spPr>
          <a:xfrm>
            <a:off x="6094412" y="2855268"/>
            <a:ext cx="45719" cy="461665"/>
          </a:xfrm>
          <a:prstGeom prst="rect">
            <a:avLst/>
          </a:prstGeom>
          <a:noFill/>
          <a:ln>
            <a:solidFill>
              <a:schemeClr val="bg2"/>
            </a:solidFill>
          </a:ln>
        </p:spPr>
        <p:txBody>
          <a:bodyPr wrap="square" rtlCol="0" anchor="ctr" anchorCtr="1">
            <a:spAutoFit/>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5" name="Slide Number Placeholder 4">
            <a:extLst>
              <a:ext uri="{FF2B5EF4-FFF2-40B4-BE49-F238E27FC236}">
                <a16:creationId xmlns:a16="http://schemas.microsoft.com/office/drawing/2014/main" id="{9FD0178C-A3DC-47EC-A648-579306BED4A0}"/>
              </a:ext>
            </a:extLst>
          </p:cNvPr>
          <p:cNvSpPr>
            <a:spLocks noGrp="1"/>
          </p:cNvSpPr>
          <p:nvPr>
            <p:ph type="sldNum" sz="quarter" idx="12"/>
          </p:nvPr>
        </p:nvSpPr>
        <p:spPr/>
        <p:txBody>
          <a:bodyPr/>
          <a:lstStyle/>
          <a:p>
            <a:fld id="{E5FD5434-F838-4DD4-A17B-1CB1A1850DF4}" type="slidenum">
              <a:rPr lang="en-US" smtClean="0"/>
              <a:t>20</a:t>
            </a:fld>
            <a:endParaRPr lang="en-US" dirty="0"/>
          </a:p>
        </p:txBody>
      </p:sp>
    </p:spTree>
    <p:extLst>
      <p:ext uri="{BB962C8B-B14F-4D97-AF65-F5344CB8AC3E}">
        <p14:creationId xmlns:p14="http://schemas.microsoft.com/office/powerpoint/2010/main" val="37675593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088" y="152400"/>
            <a:ext cx="12573000" cy="1066800"/>
          </a:xfrm>
        </p:spPr>
        <p:txBody>
          <a:bodyPr>
            <a:normAutofit/>
          </a:bodyPr>
          <a:lstStyle/>
          <a:p>
            <a:pPr marL="0" marR="0" algn="ctr">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Transforming Cultural Competency  Into Competitive Advantage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ontent Placeholder 6">
            <a:extLst>
              <a:ext uri="{FF2B5EF4-FFF2-40B4-BE49-F238E27FC236}">
                <a16:creationId xmlns:a16="http://schemas.microsoft.com/office/drawing/2014/main" id="{177CE309-E85A-41E8-8C27-F7151F367B14}"/>
              </a:ext>
            </a:extLst>
          </p:cNvPr>
          <p:cNvSpPr>
            <a:spLocks noGrp="1"/>
          </p:cNvSpPr>
          <p:nvPr>
            <p:ph sz="half" idx="1"/>
          </p:nvPr>
        </p:nvSpPr>
        <p:spPr>
          <a:xfrm>
            <a:off x="608012" y="1295400"/>
            <a:ext cx="11430000" cy="5181600"/>
          </a:xfrm>
        </p:spPr>
        <p:txBody>
          <a:bodyPr>
            <a:normAutofit fontScale="92500" lnSpcReduction="20000"/>
          </a:bodyPr>
          <a:lstStyle/>
          <a:p>
            <a:pPr marL="227013" marR="0" indent="-227013">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Benefits </a:t>
            </a:r>
          </a:p>
          <a:p>
            <a:pPr marL="625475" marR="0" indent="-285750">
              <a:lnSpc>
                <a:spcPct val="107000"/>
              </a:lnSpc>
              <a:spcBef>
                <a:spcPts val="0"/>
              </a:spcBef>
              <a:spcAft>
                <a:spcPts val="800"/>
              </a:spcAft>
              <a:buFont typeface="Wingdings" panose="05000000000000000000" pitchFamily="2" charset="2"/>
              <a:buChar char="q"/>
            </a:pPr>
            <a:r>
              <a:rPr lang="en-US" sz="1600" dirty="0">
                <a:effectLst/>
                <a:latin typeface="Calibri" panose="020F0502020204030204" pitchFamily="34" charset="0"/>
                <a:ea typeface="Calibri" panose="020F0502020204030204" pitchFamily="34" charset="0"/>
                <a:cs typeface="Times New Roman" panose="02020603050405020304" pitchFamily="18" charset="0"/>
              </a:rPr>
              <a:t>Cultural competency is the individual and organizational ability to have and utilize policies, appropriately trained and skilled employees, and specialized resources to systematically anticipate, recognize and respond to the varying expectations of clients, customers and co-workers with diverse backgrounds.</a:t>
            </a:r>
          </a:p>
          <a:p>
            <a:pPr marL="625475" marR="0" indent="-285750">
              <a:lnSpc>
                <a:spcPct val="107000"/>
              </a:lnSpc>
              <a:spcBef>
                <a:spcPts val="0"/>
              </a:spcBef>
              <a:spcAft>
                <a:spcPts val="800"/>
              </a:spcAft>
              <a:buFont typeface="Wingdings" panose="05000000000000000000" pitchFamily="2" charset="2"/>
              <a:buChar char="q"/>
            </a:pPr>
            <a:r>
              <a:rPr lang="en-US" sz="1600" dirty="0">
                <a:effectLst/>
                <a:latin typeface="Calibri" panose="020F0502020204030204" pitchFamily="34" charset="0"/>
                <a:ea typeface="Calibri" panose="020F0502020204030204" pitchFamily="34" charset="0"/>
                <a:cs typeface="Times New Roman" panose="02020603050405020304" pitchFamily="18" charset="0"/>
              </a:rPr>
              <a:t>The awareness of shared fundamentals of human </a:t>
            </a:r>
            <a:r>
              <a:rPr lang="en-US" sz="1600" dirty="0">
                <a:latin typeface="Calibri" panose="020F0502020204030204" pitchFamily="34" charset="0"/>
                <a:ea typeface="Calibri" panose="020F0502020204030204" pitchFamily="34" charset="0"/>
                <a:cs typeface="Times New Roman" panose="02020603050405020304" pitchFamily="18" charset="0"/>
              </a:rPr>
              <a:t>nature </a:t>
            </a:r>
            <a:r>
              <a:rPr lang="en-US" sz="1600" dirty="0">
                <a:effectLst/>
                <a:latin typeface="Calibri" panose="020F0502020204030204" pitchFamily="34" charset="0"/>
                <a:ea typeface="Calibri" panose="020F0502020204030204" pitchFamily="34" charset="0"/>
                <a:cs typeface="Times New Roman" panose="02020603050405020304" pitchFamily="18" charset="0"/>
              </a:rPr>
              <a:t>provides the groundwork for meaningful cultural competency</a:t>
            </a:r>
          </a:p>
          <a:p>
            <a:pPr marL="625475" marR="0" indent="-285750">
              <a:lnSpc>
                <a:spcPct val="107000"/>
              </a:lnSpc>
              <a:spcBef>
                <a:spcPts val="0"/>
              </a:spcBef>
              <a:spcAft>
                <a:spcPts val="800"/>
              </a:spcAft>
              <a:buFont typeface="Wingdings" panose="05000000000000000000" pitchFamily="2" charset="2"/>
              <a:buChar char="q"/>
            </a:pPr>
            <a:r>
              <a:rPr lang="en-US" sz="1600" dirty="0">
                <a:effectLst/>
                <a:latin typeface="Calibri" panose="020F0502020204030204" pitchFamily="34" charset="0"/>
                <a:ea typeface="Calibri" panose="020F0502020204030204" pitchFamily="34" charset="0"/>
                <a:cs typeface="Times New Roman" panose="02020603050405020304" pitchFamily="18" charset="0"/>
              </a:rPr>
              <a:t>The ability of organizations to be inclusive of people and traditions from multiple and over lapping cultures is a key to growth, profitability and productivity in the twenty-first century</a:t>
            </a:r>
          </a:p>
          <a:p>
            <a:pPr marL="273050" marR="0" indent="-27305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Challenges  and Costs</a:t>
            </a:r>
          </a:p>
          <a:p>
            <a:pPr marL="625475" lvl="1" indent="-285750">
              <a:lnSpc>
                <a:spcPct val="107000"/>
              </a:lnSpc>
              <a:spcBef>
                <a:spcPts val="0"/>
              </a:spcBef>
              <a:spcAft>
                <a:spcPts val="800"/>
              </a:spcAft>
              <a:buFont typeface="Wingdings" panose="05000000000000000000" pitchFamily="2" charset="2"/>
              <a:buChar char="q"/>
            </a:pPr>
            <a:r>
              <a:rPr lang="en-US" sz="1600" dirty="0">
                <a:latin typeface="Calibri" panose="020F0502020204030204" pitchFamily="34" charset="0"/>
                <a:cs typeface="Times New Roman" panose="02020603050405020304" pitchFamily="18" charset="0"/>
              </a:rPr>
              <a:t>The challenge is few organizations have truly embraced the kind of organizational culture development that it takes to create true cultural competency . This costs organizations in productivity, innovation and market share.</a:t>
            </a:r>
          </a:p>
          <a:p>
            <a:pPr marL="625475" lvl="1" indent="-285750">
              <a:lnSpc>
                <a:spcPct val="107000"/>
              </a:lnSpc>
              <a:spcBef>
                <a:spcPts val="0"/>
              </a:spcBef>
              <a:spcAft>
                <a:spcPts val="800"/>
              </a:spcAft>
              <a:buFont typeface="Wingdings" panose="05000000000000000000" pitchFamily="2" charset="2"/>
              <a:buChar char="q"/>
            </a:pPr>
            <a:r>
              <a:rPr lang="en-US" sz="1600" dirty="0">
                <a:latin typeface="Calibri" panose="020F0502020204030204" pitchFamily="34" charset="0"/>
                <a:cs typeface="Times New Roman" panose="02020603050405020304" pitchFamily="18" charset="0"/>
              </a:rPr>
              <a:t>Incivility and disrespect cost businesses time and money: 22% employees decreased work effort,  10% decreased the amount spent at work, 53% percent lost work time due to worrying about the incident and potential future repercussion, 12% changed jobs. </a:t>
            </a:r>
          </a:p>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Actions to be undertaken to be culturally aware:</a:t>
            </a:r>
          </a:p>
          <a:p>
            <a:pPr marL="625475" lvl="1" indent="-285750">
              <a:lnSpc>
                <a:spcPct val="107000"/>
              </a:lnSpc>
              <a:spcBef>
                <a:spcPts val="0"/>
              </a:spcBef>
              <a:spcAft>
                <a:spcPts val="800"/>
              </a:spcAft>
              <a:buFont typeface="Wingdings" panose="05000000000000000000" pitchFamily="2" charset="2"/>
              <a:buChar char="q"/>
            </a:pPr>
            <a:r>
              <a:rPr lang="en-US" sz="1600" dirty="0">
                <a:latin typeface="Calibri" panose="020F0502020204030204" pitchFamily="34" charset="0"/>
                <a:cs typeface="Times New Roman" panose="02020603050405020304" pitchFamily="18" charset="0"/>
              </a:rPr>
              <a:t>Understand your own cultural background which goes beyond cultural awareness. It denotes an individual’s ability to effectively interact with and among others whose values, behaviors and environment are different from your own.</a:t>
            </a:r>
          </a:p>
          <a:p>
            <a:pPr marL="625475" lvl="1" indent="-285750">
              <a:lnSpc>
                <a:spcPct val="107000"/>
              </a:lnSpc>
              <a:spcBef>
                <a:spcPts val="0"/>
              </a:spcBef>
              <a:spcAft>
                <a:spcPts val="800"/>
              </a:spcAft>
              <a:buFont typeface="Wingdings" panose="05000000000000000000" pitchFamily="2" charset="2"/>
              <a:buChar char="q"/>
            </a:pPr>
            <a:r>
              <a:rPr lang="en-US" sz="1600" dirty="0">
                <a:latin typeface="Calibri" panose="020F0502020204030204" pitchFamily="34" charset="0"/>
                <a:cs typeface="Times New Roman" panose="02020603050405020304" pitchFamily="18" charset="0"/>
              </a:rPr>
              <a:t>Cultural competency requires awareness and sensitivity, not blame and shame.  </a:t>
            </a:r>
          </a:p>
          <a:p>
            <a:pPr marL="625475" lvl="1" indent="-285750">
              <a:lnSpc>
                <a:spcPct val="107000"/>
              </a:lnSpc>
              <a:spcBef>
                <a:spcPts val="0"/>
              </a:spcBef>
              <a:spcAft>
                <a:spcPts val="800"/>
              </a:spcAft>
              <a:buFont typeface="Wingdings" panose="05000000000000000000" pitchFamily="2" charset="2"/>
              <a:buChar char="q"/>
            </a:pPr>
            <a:r>
              <a:rPr lang="en-US" sz="1600" dirty="0">
                <a:latin typeface="Calibri" panose="020F0502020204030204" pitchFamily="34" charset="0"/>
                <a:cs typeface="Times New Roman" panose="02020603050405020304" pitchFamily="18" charset="0"/>
              </a:rPr>
              <a:t>Cultural competency emphasized the idea of effectively operating in different cultures, contexts and altering one’s established practices and behaviors to reach different cultural groups. </a:t>
            </a:r>
          </a:p>
          <a:p>
            <a:pPr marL="625475" lvl="1" indent="-285750">
              <a:lnSpc>
                <a:spcPct val="107000"/>
              </a:lnSpc>
              <a:spcBef>
                <a:spcPts val="0"/>
              </a:spcBef>
              <a:spcAft>
                <a:spcPts val="800"/>
              </a:spcAft>
              <a:buFont typeface="Wingdings" panose="05000000000000000000" pitchFamily="2" charset="2"/>
              <a:buChar char="q"/>
            </a:pPr>
            <a:r>
              <a:rPr lang="en-US" sz="1600" dirty="0">
                <a:latin typeface="Calibri" panose="020F0502020204030204" pitchFamily="34" charset="0"/>
                <a:cs typeface="Times New Roman" panose="02020603050405020304" pitchFamily="18" charset="0"/>
              </a:rPr>
              <a:t>Individual beliefs and behaviors should be understood in terms of their culture and ours </a:t>
            </a:r>
          </a:p>
        </p:txBody>
      </p:sp>
      <p:sp>
        <p:nvSpPr>
          <p:cNvPr id="4" name="TextBox 3">
            <a:extLst>
              <a:ext uri="{FF2B5EF4-FFF2-40B4-BE49-F238E27FC236}">
                <a16:creationId xmlns:a16="http://schemas.microsoft.com/office/drawing/2014/main" id="{69E76188-53F6-44D4-A7FD-0AD8AAB9AAC2}"/>
              </a:ext>
            </a:extLst>
          </p:cNvPr>
          <p:cNvSpPr txBox="1"/>
          <p:nvPr/>
        </p:nvSpPr>
        <p:spPr>
          <a:xfrm>
            <a:off x="6094412" y="2855268"/>
            <a:ext cx="45719" cy="461665"/>
          </a:xfrm>
          <a:prstGeom prst="rect">
            <a:avLst/>
          </a:prstGeom>
          <a:noFill/>
          <a:ln>
            <a:solidFill>
              <a:schemeClr val="bg2"/>
            </a:solidFill>
          </a:ln>
        </p:spPr>
        <p:txBody>
          <a:bodyPr wrap="square" rtlCol="0" anchor="ctr" anchorCtr="1">
            <a:spAutoFit/>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5" name="Slide Number Placeholder 4">
            <a:extLst>
              <a:ext uri="{FF2B5EF4-FFF2-40B4-BE49-F238E27FC236}">
                <a16:creationId xmlns:a16="http://schemas.microsoft.com/office/drawing/2014/main" id="{427B6FF3-669D-4569-8715-19E9888082FB}"/>
              </a:ext>
            </a:extLst>
          </p:cNvPr>
          <p:cNvSpPr>
            <a:spLocks noGrp="1"/>
          </p:cNvSpPr>
          <p:nvPr>
            <p:ph type="sldNum" sz="quarter" idx="12"/>
          </p:nvPr>
        </p:nvSpPr>
        <p:spPr/>
        <p:txBody>
          <a:bodyPr/>
          <a:lstStyle/>
          <a:p>
            <a:fld id="{E5FD5434-F838-4DD4-A17B-1CB1A1850DF4}" type="slidenum">
              <a:rPr lang="en-US" smtClean="0"/>
              <a:t>21</a:t>
            </a:fld>
            <a:endParaRPr lang="en-US" dirty="0"/>
          </a:p>
        </p:txBody>
      </p:sp>
    </p:spTree>
    <p:extLst>
      <p:ext uri="{BB962C8B-B14F-4D97-AF65-F5344CB8AC3E}">
        <p14:creationId xmlns:p14="http://schemas.microsoft.com/office/powerpoint/2010/main" val="16927440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effectLst/>
                <a:latin typeface="Calibri" panose="020F0502020204030204" pitchFamily="34" charset="0"/>
                <a:ea typeface="Calibri" panose="020F0502020204030204" pitchFamily="34" charset="0"/>
                <a:cs typeface="Times New Roman" panose="02020603050405020304" pitchFamily="18" charset="0"/>
              </a:rPr>
              <a:t>Change process has Nine key components</a:t>
            </a:r>
            <a:endParaRPr lang="en-US" dirty="0"/>
          </a:p>
        </p:txBody>
      </p:sp>
      <p:sp>
        <p:nvSpPr>
          <p:cNvPr id="7" name="Content Placeholder 6">
            <a:extLst>
              <a:ext uri="{FF2B5EF4-FFF2-40B4-BE49-F238E27FC236}">
                <a16:creationId xmlns:a16="http://schemas.microsoft.com/office/drawing/2014/main" id="{177CE309-E85A-41E8-8C27-F7151F367B14}"/>
              </a:ext>
            </a:extLst>
          </p:cNvPr>
          <p:cNvSpPr>
            <a:spLocks noGrp="1"/>
          </p:cNvSpPr>
          <p:nvPr>
            <p:ph sz="half" idx="1"/>
          </p:nvPr>
        </p:nvSpPr>
        <p:spPr>
          <a:xfrm>
            <a:off x="914162" y="1803401"/>
            <a:ext cx="9142650" cy="4470400"/>
          </a:xfrm>
        </p:spPr>
        <p:txBody>
          <a:bodyPr>
            <a:normAutofit/>
          </a:bodyPr>
          <a:lstStyle/>
          <a:p>
            <a:pPr marL="847725" marR="0" indent="-160338">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Dissatisfaction – burning platform</a:t>
            </a:r>
          </a:p>
          <a:p>
            <a:pPr marL="1262063" lvl="2" indent="-579438">
              <a:lnSpc>
                <a:spcPct val="107000"/>
              </a:lnSpc>
              <a:spcBef>
                <a:spcPts val="0"/>
              </a:spcBef>
              <a:spcAft>
                <a:spcPts val="800"/>
              </a:spcAft>
            </a:pPr>
            <a:r>
              <a:rPr lang="en-US" sz="2400" dirty="0">
                <a:latin typeface="Calibri" panose="020F0502020204030204" pitchFamily="34" charset="0"/>
                <a:cs typeface="Times New Roman" panose="02020603050405020304" pitchFamily="18" charset="0"/>
              </a:rPr>
              <a:t>Communications – Outreach and Awareness </a:t>
            </a:r>
          </a:p>
          <a:p>
            <a:pPr marL="739775" marR="0" indent="-52388">
              <a:lnSpc>
                <a:spcPct val="107000"/>
              </a:lnSpc>
              <a:spcBef>
                <a:spcPts val="0"/>
              </a:spcBef>
              <a:spcAft>
                <a:spcPts val="800"/>
              </a:spcAft>
              <a:tabLst>
                <a:tab pos="687388" algn="l"/>
              </a:tabLst>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cs typeface="Times New Roman" panose="02020603050405020304" pitchFamily="18" charset="0"/>
              </a:rPr>
              <a:t>Vision</a:t>
            </a:r>
            <a:r>
              <a:rPr lang="en-US" sz="2400" dirty="0">
                <a:effectLst/>
                <a:latin typeface="Calibri" panose="020F0502020204030204" pitchFamily="34" charset="0"/>
                <a:ea typeface="Calibri" panose="020F0502020204030204" pitchFamily="34" charset="0"/>
                <a:cs typeface="Times New Roman" panose="02020603050405020304" pitchFamily="18" charset="0"/>
              </a:rPr>
              <a:t> – Motivational for people </a:t>
            </a:r>
          </a:p>
          <a:p>
            <a:pPr marL="687388" marR="0" indent="52388">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Situational analysis – Understanding current reality</a:t>
            </a:r>
          </a:p>
          <a:p>
            <a:pPr marL="739775" marR="0" indent="-52388">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Skills – Individual and strategic for organization</a:t>
            </a:r>
          </a:p>
          <a:p>
            <a:pPr marL="687388" marR="0" indent="174625">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Incentives –   Produce right results and be held accountable </a:t>
            </a:r>
          </a:p>
          <a:p>
            <a:pPr marL="787400" marR="0" indent="-100013">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Resources – Multiyear budget</a:t>
            </a:r>
          </a:p>
          <a:p>
            <a:pPr marL="687388" marR="0" indent="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Strategic Plan – Has specific action plans</a:t>
            </a:r>
          </a:p>
          <a:p>
            <a:endParaRPr lang="en-US" dirty="0"/>
          </a:p>
        </p:txBody>
      </p:sp>
      <p:sp>
        <p:nvSpPr>
          <p:cNvPr id="4" name="Slide Number Placeholder 3">
            <a:extLst>
              <a:ext uri="{FF2B5EF4-FFF2-40B4-BE49-F238E27FC236}">
                <a16:creationId xmlns:a16="http://schemas.microsoft.com/office/drawing/2014/main" id="{942DBA17-6DDA-46C7-8370-C27B4E3DEF37}"/>
              </a:ext>
            </a:extLst>
          </p:cNvPr>
          <p:cNvSpPr>
            <a:spLocks noGrp="1"/>
          </p:cNvSpPr>
          <p:nvPr>
            <p:ph type="sldNum" sz="quarter" idx="12"/>
          </p:nvPr>
        </p:nvSpPr>
        <p:spPr/>
        <p:txBody>
          <a:bodyPr/>
          <a:lstStyle/>
          <a:p>
            <a:fld id="{E5FD5434-F838-4DD4-A17B-1CB1A1850DF4}" type="slidenum">
              <a:rPr lang="en-US" smtClean="0"/>
              <a:t>22</a:t>
            </a:fld>
            <a:endParaRPr lang="en-US" dirty="0"/>
          </a:p>
        </p:txBody>
      </p:sp>
    </p:spTree>
    <p:extLst>
      <p:ext uri="{BB962C8B-B14F-4D97-AF65-F5344CB8AC3E}">
        <p14:creationId xmlns:p14="http://schemas.microsoft.com/office/powerpoint/2010/main" val="29287850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088" y="152400"/>
            <a:ext cx="12573000" cy="1066800"/>
          </a:xfrm>
        </p:spPr>
        <p:txBody>
          <a:bodyPr>
            <a:normAutofit/>
          </a:bodyPr>
          <a:lstStyle/>
          <a:p>
            <a:pPr marL="400050" marR="0" algn="ctr">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The Eight Basic Principles of Organizational Community</a:t>
            </a:r>
          </a:p>
        </p:txBody>
      </p:sp>
      <p:sp>
        <p:nvSpPr>
          <p:cNvPr id="7" name="Content Placeholder 6">
            <a:extLst>
              <a:ext uri="{FF2B5EF4-FFF2-40B4-BE49-F238E27FC236}">
                <a16:creationId xmlns:a16="http://schemas.microsoft.com/office/drawing/2014/main" id="{177CE309-E85A-41E8-8C27-F7151F367B14}"/>
              </a:ext>
            </a:extLst>
          </p:cNvPr>
          <p:cNvSpPr>
            <a:spLocks noGrp="1"/>
          </p:cNvSpPr>
          <p:nvPr>
            <p:ph sz="half" idx="1"/>
          </p:nvPr>
        </p:nvSpPr>
        <p:spPr>
          <a:xfrm>
            <a:off x="608012" y="1676400"/>
            <a:ext cx="11430000" cy="4876800"/>
          </a:xfrm>
        </p:spPr>
        <p:txBody>
          <a:bodyPr>
            <a:normAutofit/>
          </a:bodyPr>
          <a:lstStyle/>
          <a:p>
            <a:pPr marL="0"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1. Clear vision which is focused, clear set of values, inspirational </a:t>
            </a:r>
          </a:p>
          <a:p>
            <a:pPr marL="0"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2. Build the business case for diversity with compelling financial drivers </a:t>
            </a:r>
          </a:p>
          <a:p>
            <a:pPr marL="0"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3. Common values and behavior norms need to be clearly articulated and understood by all.</a:t>
            </a:r>
          </a:p>
          <a:p>
            <a:pPr marL="287338" marR="0" indent="-287338">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4. Leadership is demonstrated not only in the titular heads of the organization but throughout the  organization.  </a:t>
            </a:r>
          </a:p>
          <a:p>
            <a:pPr marL="0"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5. All the people in your organization are included in the conversations that affect them</a:t>
            </a:r>
          </a:p>
          <a:p>
            <a:pPr marL="0"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6. The diversity of your organization impacts its ability to serve its customers</a:t>
            </a:r>
          </a:p>
          <a:p>
            <a:pPr marL="227013" marR="0" indent="-227013">
              <a:lnSpc>
                <a:spcPct val="107000"/>
              </a:lnSpc>
              <a:spcBef>
                <a:spcPts val="0"/>
              </a:spcBef>
              <a:spcAft>
                <a:spcPts val="800"/>
              </a:spcAft>
              <a:buNone/>
              <a:tabLst>
                <a:tab pos="228600" algn="l"/>
                <a:tab pos="6858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7. The knowledge in your organization is widely shared and a sense of transparency that generates trust is                 developed.</a:t>
            </a:r>
          </a:p>
          <a:p>
            <a:pPr marL="0"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8. Inclusiveness, collaboration, and conflict </a:t>
            </a:r>
          </a:p>
        </p:txBody>
      </p:sp>
      <p:sp>
        <p:nvSpPr>
          <p:cNvPr id="4" name="Slide Number Placeholder 3">
            <a:extLst>
              <a:ext uri="{FF2B5EF4-FFF2-40B4-BE49-F238E27FC236}">
                <a16:creationId xmlns:a16="http://schemas.microsoft.com/office/drawing/2014/main" id="{7445DFBC-ED21-43A5-A5A3-9EB5297042AA}"/>
              </a:ext>
            </a:extLst>
          </p:cNvPr>
          <p:cNvSpPr>
            <a:spLocks noGrp="1"/>
          </p:cNvSpPr>
          <p:nvPr>
            <p:ph type="sldNum" sz="quarter" idx="12"/>
          </p:nvPr>
        </p:nvSpPr>
        <p:spPr/>
        <p:txBody>
          <a:bodyPr/>
          <a:lstStyle/>
          <a:p>
            <a:fld id="{E5FD5434-F838-4DD4-A17B-1CB1A1850DF4}" type="slidenum">
              <a:rPr lang="en-US" smtClean="0"/>
              <a:t>23</a:t>
            </a:fld>
            <a:endParaRPr lang="en-US" dirty="0"/>
          </a:p>
        </p:txBody>
      </p:sp>
    </p:spTree>
    <p:extLst>
      <p:ext uri="{BB962C8B-B14F-4D97-AF65-F5344CB8AC3E}">
        <p14:creationId xmlns:p14="http://schemas.microsoft.com/office/powerpoint/2010/main" val="14502219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088" y="152400"/>
            <a:ext cx="12573000" cy="1066800"/>
          </a:xfrm>
        </p:spPr>
        <p:txBody>
          <a:bodyPr>
            <a:normAutofit/>
          </a:bodyPr>
          <a:lstStyle/>
          <a:p>
            <a:pPr marL="0" marR="0" algn="ctr">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Key  Topics to be Discussed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ontent Placeholder 6">
            <a:extLst>
              <a:ext uri="{FF2B5EF4-FFF2-40B4-BE49-F238E27FC236}">
                <a16:creationId xmlns:a16="http://schemas.microsoft.com/office/drawing/2014/main" id="{177CE309-E85A-41E8-8C27-F7151F367B14}"/>
              </a:ext>
            </a:extLst>
          </p:cNvPr>
          <p:cNvSpPr>
            <a:spLocks noGrp="1"/>
          </p:cNvSpPr>
          <p:nvPr>
            <p:ph sz="half" idx="1"/>
          </p:nvPr>
        </p:nvSpPr>
        <p:spPr>
          <a:xfrm>
            <a:off x="608012" y="1600200"/>
            <a:ext cx="11430000" cy="4876800"/>
          </a:xfrm>
        </p:spPr>
        <p:txBody>
          <a:bodyPr>
            <a:normAutofit/>
          </a:bodyPr>
          <a:lstStyle/>
          <a:p>
            <a:pPr marL="457200" marR="0">
              <a:lnSpc>
                <a:spcPct val="107000"/>
              </a:lnSpc>
              <a:spcBef>
                <a:spcPts val="0"/>
              </a:spcBef>
              <a:spcAft>
                <a:spcPts val="800"/>
              </a:spcAft>
            </a:pPr>
            <a:r>
              <a:rPr lang="en-US" sz="1800" dirty="0">
                <a:latin typeface="Calibri" panose="020F0502020204030204" pitchFamily="34" charset="0"/>
                <a:cs typeface="Times New Roman" panose="02020603050405020304" pitchFamily="18" charset="0"/>
              </a:rPr>
              <a:t>About the author and his journey</a:t>
            </a:r>
          </a:p>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Key demographic trends</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274320" algn="l" defTabSz="1218987" rtl="0" eaLnBrk="1" fontAlgn="auto" latinLnBrk="0" hangingPunct="1">
              <a:lnSpc>
                <a:spcPct val="107000"/>
              </a:lnSpc>
              <a:spcBef>
                <a:spcPts val="0"/>
              </a:spcBef>
              <a:spcAft>
                <a:spcPts val="800"/>
              </a:spcAft>
              <a:buClr>
                <a:srgbClr val="DDDDDD"/>
              </a:buClr>
              <a:buSzPct val="90000"/>
              <a:buFont typeface="Arial"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Why diversity programs fail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Understanding and mastering bias </a:t>
            </a:r>
            <a:r>
              <a:rPr lang="en-US" sz="1800" dirty="0">
                <a:latin typeface="Calibri" panose="020F0502020204030204" pitchFamily="34" charset="0"/>
                <a:cs typeface="Times New Roman" panose="02020603050405020304" pitchFamily="18" charset="0"/>
              </a:rPr>
              <a:t> </a:t>
            </a:r>
          </a:p>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Nine steps you can take to manage unconscious bias </a:t>
            </a:r>
          </a:p>
          <a:p>
            <a:pPr marL="457200">
              <a:lnSpc>
                <a:spcPct val="107000"/>
              </a:lnSpc>
              <a:spcBef>
                <a:spcPts val="0"/>
              </a:spcBef>
              <a:spcAft>
                <a:spcPts val="800"/>
              </a:spcAft>
            </a:pPr>
            <a:r>
              <a:rPr lang="en-US" sz="1800" dirty="0">
                <a:latin typeface="Calibri" panose="020F0502020204030204" pitchFamily="34" charset="0"/>
                <a:cs typeface="Times New Roman" panose="02020603050405020304" pitchFamily="18" charset="0"/>
              </a:rPr>
              <a:t>Transforming cultural competency into competitive advantage</a:t>
            </a:r>
          </a:p>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Creating Cultures that work</a:t>
            </a:r>
          </a:p>
          <a:p>
            <a:pPr marL="457200" marR="0">
              <a:lnSpc>
                <a:spcPct val="107000"/>
              </a:lnSpc>
              <a:spcBef>
                <a:spcPts val="0"/>
              </a:spcBef>
              <a:spcAft>
                <a:spcPts val="800"/>
              </a:spcAft>
            </a:pPr>
            <a:r>
              <a:rPr lang="en-US" sz="1800" dirty="0">
                <a:latin typeface="Calibri" panose="020F0502020204030204" pitchFamily="34" charset="0"/>
                <a:ea typeface="Calibri" panose="020F0502020204030204" pitchFamily="34" charset="0"/>
                <a:cs typeface="Times New Roman" panose="02020603050405020304" pitchFamily="18" charset="0"/>
              </a:rPr>
              <a:t>E</a:t>
            </a:r>
            <a:r>
              <a:rPr lang="en-US" sz="1800" dirty="0">
                <a:effectLst/>
                <a:latin typeface="Calibri" panose="020F0502020204030204" pitchFamily="34" charset="0"/>
                <a:ea typeface="Calibri" panose="020F0502020204030204" pitchFamily="34" charset="0"/>
                <a:cs typeface="Times New Roman" panose="02020603050405020304" pitchFamily="18" charset="0"/>
              </a:rPr>
              <a:t>ight </a:t>
            </a:r>
            <a:r>
              <a:rPr lang="en-US" sz="1800" dirty="0">
                <a:latin typeface="Calibri" panose="020F0502020204030204" pitchFamily="34" charset="0"/>
                <a:ea typeface="Calibri" panose="020F0502020204030204" pitchFamily="34" charset="0"/>
                <a:cs typeface="Times New Roman" panose="02020603050405020304" pitchFamily="18" charset="0"/>
              </a:rPr>
              <a:t>p</a:t>
            </a:r>
            <a:r>
              <a:rPr lang="en-US" sz="1800" dirty="0">
                <a:effectLst/>
                <a:latin typeface="Calibri" panose="020F0502020204030204" pitchFamily="34" charset="0"/>
                <a:ea typeface="Calibri" panose="020F0502020204030204" pitchFamily="34" charset="0"/>
                <a:cs typeface="Times New Roman" panose="02020603050405020304" pitchFamily="18" charset="0"/>
              </a:rPr>
              <a:t>hases of an organizational community change model</a:t>
            </a:r>
          </a:p>
          <a:p>
            <a:pPr marL="45720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12 Building blocks for culture</a:t>
            </a:r>
          </a:p>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Take aways</a:t>
            </a:r>
          </a:p>
          <a:p>
            <a:pPr marL="457200" marR="0">
              <a:lnSpc>
                <a:spcPct val="107000"/>
              </a:lnSpc>
              <a:spcBef>
                <a:spcPts val="0"/>
              </a:spcBef>
              <a:spcAft>
                <a:spcPts val="800"/>
              </a:spcAft>
            </a:pPr>
            <a:endParaRPr lang="en-US" sz="1800" dirty="0">
              <a:latin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C8F60001-09FE-4553-9B4E-306C48AD8908}"/>
              </a:ext>
            </a:extLst>
          </p:cNvPr>
          <p:cNvSpPr>
            <a:spLocks noGrp="1"/>
          </p:cNvSpPr>
          <p:nvPr>
            <p:ph type="sldNum" sz="quarter" idx="12"/>
          </p:nvPr>
        </p:nvSpPr>
        <p:spPr/>
        <p:txBody>
          <a:bodyPr/>
          <a:lstStyle/>
          <a:p>
            <a:fld id="{E5FD5434-F838-4DD4-A17B-1CB1A1850DF4}" type="slidenum">
              <a:rPr lang="en-US" smtClean="0"/>
              <a:t>3</a:t>
            </a:fld>
            <a:endParaRPr lang="en-US" dirty="0"/>
          </a:p>
        </p:txBody>
      </p:sp>
    </p:spTree>
    <p:extLst>
      <p:ext uri="{BB962C8B-B14F-4D97-AF65-F5344CB8AC3E}">
        <p14:creationId xmlns:p14="http://schemas.microsoft.com/office/powerpoint/2010/main" val="19705118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088" y="152400"/>
            <a:ext cx="12573000" cy="1066800"/>
          </a:xfrm>
        </p:spPr>
        <p:txBody>
          <a:bodyPr>
            <a:normAutofit/>
          </a:bodyPr>
          <a:lstStyle/>
          <a:p>
            <a:pPr marL="0" marR="0" algn="ctr">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Key Definitions </a:t>
            </a:r>
          </a:p>
        </p:txBody>
      </p:sp>
      <p:sp>
        <p:nvSpPr>
          <p:cNvPr id="7" name="Content Placeholder 6">
            <a:extLst>
              <a:ext uri="{FF2B5EF4-FFF2-40B4-BE49-F238E27FC236}">
                <a16:creationId xmlns:a16="http://schemas.microsoft.com/office/drawing/2014/main" id="{177CE309-E85A-41E8-8C27-F7151F367B14}"/>
              </a:ext>
            </a:extLst>
          </p:cNvPr>
          <p:cNvSpPr>
            <a:spLocks noGrp="1"/>
          </p:cNvSpPr>
          <p:nvPr>
            <p:ph sz="half" idx="1"/>
          </p:nvPr>
        </p:nvSpPr>
        <p:spPr>
          <a:xfrm>
            <a:off x="608012" y="1600200"/>
            <a:ext cx="11430000" cy="4876800"/>
          </a:xfrm>
        </p:spPr>
        <p:txBody>
          <a:bodyPr>
            <a:normAutofit/>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Diversity:</a:t>
            </a:r>
          </a:p>
          <a:p>
            <a:pPr marL="801688" marR="0" indent="-401638">
              <a:lnSpc>
                <a:spcPct val="107000"/>
              </a:lnSpc>
              <a:spcBef>
                <a:spcPts val="0"/>
              </a:spcBef>
              <a:spcAft>
                <a:spcPts val="800"/>
              </a:spcAft>
              <a:buFont typeface="Wingdings" panose="05000000000000000000" pitchFamily="2" charset="2"/>
              <a:buChar char="q"/>
            </a:pPr>
            <a:r>
              <a:rPr lang="en-US" sz="1800" dirty="0">
                <a:latin typeface="Calibri" panose="020F0502020204030204" pitchFamily="34" charset="0"/>
                <a:ea typeface="Calibri" panose="020F0502020204030204" pitchFamily="34" charset="0"/>
                <a:cs typeface="Times New Roman" panose="02020603050405020304" pitchFamily="18" charset="0"/>
              </a:rPr>
              <a:t>An</a:t>
            </a:r>
            <a:r>
              <a:rPr lang="en-US" sz="1800" dirty="0">
                <a:effectLst/>
                <a:latin typeface="Calibri" panose="020F0502020204030204" pitchFamily="34" charset="0"/>
                <a:ea typeface="Calibri" panose="020F0502020204030204" pitchFamily="34" charset="0"/>
                <a:cs typeface="Times New Roman" panose="02020603050405020304" pitchFamily="18" charset="0"/>
              </a:rPr>
              <a:t> acceptance of difference, a lack of discrimination due to difference and a presence of different kinds of  people in an organization, identifying the various aspects of those differences and how many people of different kinds are participating in a particular organization or society </a:t>
            </a:r>
          </a:p>
          <a:p>
            <a:pPr marL="287338" marR="0" indent="-287338">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Inclusion:</a:t>
            </a:r>
          </a:p>
          <a:p>
            <a:pPr marL="801688" marR="0" indent="-401638">
              <a:lnSpc>
                <a:spcPct val="107000"/>
              </a:lnSpc>
              <a:spcBef>
                <a:spcPts val="0"/>
              </a:spcBef>
              <a:spcAft>
                <a:spcPts val="800"/>
              </a:spcAft>
              <a:buFont typeface="Wingdings" panose="05000000000000000000" pitchFamily="2" charset="2"/>
              <a:buChar char="q"/>
            </a:pPr>
            <a:r>
              <a:rPr lang="en-US" sz="1800" dirty="0">
                <a:effectLst/>
                <a:latin typeface="Calibri" panose="020F0502020204030204" pitchFamily="34" charset="0"/>
                <a:ea typeface="Calibri" panose="020F0502020204030204" pitchFamily="34" charset="0"/>
                <a:cs typeface="Times New Roman" panose="02020603050405020304" pitchFamily="18" charset="0"/>
              </a:rPr>
              <a:t>It is a means to create opportunities for people to be part of the fundamental fabric  of the way the organization functions – decision making, responsibility, leadership -- and then creating organizations that are culturally competent, culturally intelligent and culturally flexible.</a:t>
            </a:r>
          </a:p>
          <a:p>
            <a:pPr marL="287338" marR="0" indent="-287338">
              <a:lnSpc>
                <a:spcPct val="107000"/>
              </a:lnSpc>
              <a:spcBef>
                <a:spcPts val="0"/>
              </a:spcBef>
              <a:spcAft>
                <a:spcPts val="800"/>
              </a:spcAft>
            </a:pPr>
            <a:r>
              <a:rPr lang="en-US" sz="1800" dirty="0">
                <a:latin typeface="Calibri" panose="020F0502020204030204" pitchFamily="34" charset="0"/>
                <a:ea typeface="Calibri" panose="020F0502020204030204" pitchFamily="34" charset="0"/>
                <a:cs typeface="Times New Roman" panose="02020603050405020304" pitchFamily="18" charset="0"/>
              </a:rPr>
              <a:t>Cultural flexibility:</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801688" lvl="1" indent="-401638">
              <a:lnSpc>
                <a:spcPct val="107000"/>
              </a:lnSpc>
              <a:spcBef>
                <a:spcPts val="0"/>
              </a:spcBef>
              <a:spcAft>
                <a:spcPts val="800"/>
              </a:spcAft>
              <a:buFont typeface="Wingdings" panose="05000000000000000000" pitchFamily="2" charset="2"/>
              <a:buChar char="q"/>
              <a:tabLst>
                <a:tab pos="687388"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Develop a level of competence in understanding the need for various people we are working with and  serving and develop the flexibility to be able to know where to apply various competencies to achieve their most effective impact.</a:t>
            </a:r>
          </a:p>
          <a:p>
            <a:pPr marL="801688" lvl="1" indent="-401638">
              <a:lnSpc>
                <a:spcPct val="107000"/>
              </a:lnSpc>
              <a:spcBef>
                <a:spcPts val="0"/>
              </a:spcBef>
              <a:spcAft>
                <a:spcPts val="800"/>
              </a:spcAft>
              <a:buFont typeface="Wingdings" panose="05000000000000000000" pitchFamily="2" charset="2"/>
              <a:buChar char="q"/>
            </a:pPr>
            <a:r>
              <a:rPr lang="en-US" sz="1800" dirty="0">
                <a:effectLst/>
                <a:latin typeface="Calibri" panose="020F0502020204030204" pitchFamily="34" charset="0"/>
                <a:ea typeface="Calibri" panose="020F0502020204030204" pitchFamily="34" charset="0"/>
                <a:cs typeface="Times New Roman" panose="02020603050405020304" pitchFamily="18" charset="0"/>
              </a:rPr>
              <a:t>It is a systematic approach to incorporating an awareness of diversity and skills related to diversity into everything an organization does.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69E76188-53F6-44D4-A7FD-0AD8AAB9AAC2}"/>
              </a:ext>
            </a:extLst>
          </p:cNvPr>
          <p:cNvSpPr txBox="1"/>
          <p:nvPr/>
        </p:nvSpPr>
        <p:spPr>
          <a:xfrm>
            <a:off x="6094412" y="2855268"/>
            <a:ext cx="45719" cy="461665"/>
          </a:xfrm>
          <a:prstGeom prst="rect">
            <a:avLst/>
          </a:prstGeom>
          <a:noFill/>
          <a:ln>
            <a:solidFill>
              <a:schemeClr val="bg2"/>
            </a:solidFill>
          </a:ln>
        </p:spPr>
        <p:txBody>
          <a:bodyPr wrap="square" rtlCol="0" anchor="ctr" anchorCtr="1">
            <a:spAutoFit/>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5" name="Slide Number Placeholder 4">
            <a:extLst>
              <a:ext uri="{FF2B5EF4-FFF2-40B4-BE49-F238E27FC236}">
                <a16:creationId xmlns:a16="http://schemas.microsoft.com/office/drawing/2014/main" id="{E5C886B1-335E-44BD-9283-9EB0E1F3CA77}"/>
              </a:ext>
            </a:extLst>
          </p:cNvPr>
          <p:cNvSpPr>
            <a:spLocks noGrp="1"/>
          </p:cNvSpPr>
          <p:nvPr>
            <p:ph type="sldNum" sz="quarter" idx="12"/>
          </p:nvPr>
        </p:nvSpPr>
        <p:spPr/>
        <p:txBody>
          <a:bodyPr/>
          <a:lstStyle/>
          <a:p>
            <a:fld id="{E5FD5434-F838-4DD4-A17B-1CB1A1850DF4}" type="slidenum">
              <a:rPr lang="en-US" smtClean="0"/>
              <a:t>4</a:t>
            </a:fld>
            <a:endParaRPr lang="en-US" dirty="0"/>
          </a:p>
        </p:txBody>
      </p:sp>
    </p:spTree>
    <p:extLst>
      <p:ext uri="{BB962C8B-B14F-4D97-AF65-F5344CB8AC3E}">
        <p14:creationId xmlns:p14="http://schemas.microsoft.com/office/powerpoint/2010/main" val="25686956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088" y="152400"/>
            <a:ext cx="12573000" cy="1066800"/>
          </a:xfrm>
        </p:spPr>
        <p:txBody>
          <a:bodyPr>
            <a:normAutofit/>
          </a:bodyPr>
          <a:lstStyle/>
          <a:p>
            <a:pPr marL="0" marR="0" algn="ctr">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Key Demographic trends</a:t>
            </a:r>
          </a:p>
        </p:txBody>
      </p:sp>
      <p:sp>
        <p:nvSpPr>
          <p:cNvPr id="7" name="Content Placeholder 6">
            <a:extLst>
              <a:ext uri="{FF2B5EF4-FFF2-40B4-BE49-F238E27FC236}">
                <a16:creationId xmlns:a16="http://schemas.microsoft.com/office/drawing/2014/main" id="{177CE309-E85A-41E8-8C27-F7151F367B14}"/>
              </a:ext>
            </a:extLst>
          </p:cNvPr>
          <p:cNvSpPr>
            <a:spLocks noGrp="1"/>
          </p:cNvSpPr>
          <p:nvPr>
            <p:ph sz="half" idx="1"/>
          </p:nvPr>
        </p:nvSpPr>
        <p:spPr>
          <a:xfrm>
            <a:off x="760412" y="1143000"/>
            <a:ext cx="11394168" cy="5181600"/>
          </a:xfrm>
        </p:spPr>
        <p:txBody>
          <a:bodyPr>
            <a:normAutofit fontScale="25000" lnSpcReduction="20000"/>
          </a:bodyPr>
          <a:lstStyle/>
          <a:p>
            <a:pPr marL="0" marR="0">
              <a:lnSpc>
                <a:spcPct val="107000"/>
              </a:lnSpc>
              <a:spcBef>
                <a:spcPts val="0"/>
              </a:spcBef>
              <a:spcAft>
                <a:spcPts val="800"/>
              </a:spcAft>
            </a:pPr>
            <a:r>
              <a:rPr lang="en-US" sz="5600" dirty="0">
                <a:effectLst/>
                <a:latin typeface="Calibri" panose="020F0502020204030204" pitchFamily="34" charset="0"/>
                <a:ea typeface="Calibri" panose="020F0502020204030204" pitchFamily="34" charset="0"/>
                <a:cs typeface="Times New Roman" panose="02020603050405020304" pitchFamily="18" charset="0"/>
              </a:rPr>
              <a:t>General  Demographic  Trends</a:t>
            </a:r>
          </a:p>
          <a:p>
            <a:pPr marL="687388" marR="0" indent="-287338">
              <a:lnSpc>
                <a:spcPct val="107000"/>
              </a:lnSpc>
              <a:spcBef>
                <a:spcPts val="0"/>
              </a:spcBef>
              <a:spcAft>
                <a:spcPts val="800"/>
              </a:spcAft>
              <a:buFont typeface="Wingdings" panose="05000000000000000000" pitchFamily="2" charset="2"/>
              <a:buChar char="q"/>
            </a:pPr>
            <a:r>
              <a:rPr lang="en-US" sz="5600" dirty="0">
                <a:effectLst/>
                <a:latin typeface="Calibri" panose="020F0502020204030204" pitchFamily="34" charset="0"/>
                <a:ea typeface="Calibri" panose="020F0502020204030204" pitchFamily="34" charset="0"/>
                <a:cs typeface="Times New Roman" panose="02020603050405020304" pitchFamily="18" charset="0"/>
              </a:rPr>
              <a:t>In 1967 78% of Americans born were classified as white</a:t>
            </a:r>
          </a:p>
          <a:p>
            <a:pPr marL="687388" marR="0" indent="-287338">
              <a:lnSpc>
                <a:spcPct val="107000"/>
              </a:lnSpc>
              <a:spcBef>
                <a:spcPts val="0"/>
              </a:spcBef>
              <a:spcAft>
                <a:spcPts val="800"/>
              </a:spcAft>
              <a:buFont typeface="Wingdings" panose="05000000000000000000" pitchFamily="2" charset="2"/>
              <a:buChar char="q"/>
            </a:pPr>
            <a:r>
              <a:rPr lang="en-US" sz="5600" dirty="0">
                <a:effectLst/>
                <a:latin typeface="Calibri" panose="020F0502020204030204" pitchFamily="34" charset="0"/>
                <a:ea typeface="Calibri" panose="020F0502020204030204" pitchFamily="34" charset="0"/>
                <a:cs typeface="Times New Roman" panose="02020603050405020304" pitchFamily="18" charset="0"/>
              </a:rPr>
              <a:t>By 2050 below 50% of Americans born will  be classified as white</a:t>
            </a:r>
          </a:p>
          <a:p>
            <a:pPr marL="687388" marR="0" indent="-287338">
              <a:lnSpc>
                <a:spcPct val="107000"/>
              </a:lnSpc>
              <a:spcBef>
                <a:spcPts val="0"/>
              </a:spcBef>
              <a:spcAft>
                <a:spcPts val="800"/>
              </a:spcAft>
              <a:buFont typeface="Wingdings" panose="05000000000000000000" pitchFamily="2" charset="2"/>
              <a:buChar char="q"/>
            </a:pPr>
            <a:r>
              <a:rPr lang="en-US" sz="5600" dirty="0">
                <a:effectLst/>
                <a:latin typeface="Calibri" panose="020F0502020204030204" pitchFamily="34" charset="0"/>
                <a:ea typeface="Calibri" panose="020F0502020204030204" pitchFamily="34" charset="0"/>
                <a:cs typeface="Times New Roman" panose="02020603050405020304" pitchFamily="18" charset="0"/>
              </a:rPr>
              <a:t>90% of the population growth in the United States over the next forty to fifty years is expected to come from people of color. </a:t>
            </a:r>
          </a:p>
          <a:p>
            <a:pPr marL="687388" indent="-287338">
              <a:lnSpc>
                <a:spcPct val="107000"/>
              </a:lnSpc>
              <a:spcBef>
                <a:spcPts val="0"/>
              </a:spcBef>
              <a:spcAft>
                <a:spcPts val="800"/>
              </a:spcAft>
              <a:buFont typeface="Wingdings" panose="05000000000000000000" pitchFamily="2" charset="2"/>
              <a:buChar char="q"/>
            </a:pPr>
            <a:r>
              <a:rPr lang="en-US" sz="5600" dirty="0">
                <a:effectLst/>
                <a:latin typeface="Calibri" panose="020F0502020204030204" pitchFamily="34" charset="0"/>
                <a:ea typeface="Calibri" panose="020F0502020204030204" pitchFamily="34" charset="0"/>
                <a:cs typeface="Times New Roman" panose="02020603050405020304" pitchFamily="18" charset="0"/>
              </a:rPr>
              <a:t>The share of the world’s population that lives in the traditional Western world (Europe, the United States and Canada) has dropped </a:t>
            </a:r>
            <a:r>
              <a:rPr lang="en-US" sz="5600" dirty="0">
                <a:latin typeface="Calibri" panose="020F0502020204030204" pitchFamily="34" charset="0"/>
                <a:ea typeface="Calibri" panose="020F0502020204030204" pitchFamily="34" charset="0"/>
                <a:cs typeface="Times New Roman" panose="02020603050405020304" pitchFamily="18" charset="0"/>
              </a:rPr>
              <a:t>f</a:t>
            </a:r>
            <a:r>
              <a:rPr lang="en-US" sz="5600" dirty="0">
                <a:effectLst/>
                <a:latin typeface="Calibri" panose="020F0502020204030204" pitchFamily="34" charset="0"/>
                <a:ea typeface="Calibri" panose="020F0502020204030204" pitchFamily="34" charset="0"/>
                <a:cs typeface="Times New Roman" panose="02020603050405020304" pitchFamily="18" charset="0"/>
              </a:rPr>
              <a:t>rom 33% in 1913 to less than 17 today and by 2050 that number is expected to be less than 12%.</a:t>
            </a:r>
          </a:p>
          <a:p>
            <a:pPr marL="457200" marR="0">
              <a:lnSpc>
                <a:spcPct val="107000"/>
              </a:lnSpc>
              <a:spcBef>
                <a:spcPts val="0"/>
              </a:spcBef>
              <a:spcAft>
                <a:spcPts val="800"/>
              </a:spcAft>
            </a:pPr>
            <a:endParaRPr lang="en-US" sz="56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5600" dirty="0">
                <a:effectLst/>
                <a:latin typeface="Calibri" panose="020F0502020204030204" pitchFamily="34" charset="0"/>
                <a:ea typeface="Calibri" panose="020F0502020204030204" pitchFamily="34" charset="0"/>
                <a:cs typeface="Times New Roman" panose="02020603050405020304" pitchFamily="18" charset="0"/>
              </a:rPr>
              <a:t>Work Force Demographics.</a:t>
            </a:r>
          </a:p>
          <a:p>
            <a:pPr marL="687388" indent="-287338">
              <a:lnSpc>
                <a:spcPct val="107000"/>
              </a:lnSpc>
              <a:spcBef>
                <a:spcPts val="0"/>
              </a:spcBef>
              <a:spcAft>
                <a:spcPts val="800"/>
              </a:spcAft>
              <a:buFont typeface="Wingdings" panose="05000000000000000000" pitchFamily="2" charset="2"/>
              <a:buChar char="q"/>
              <a:tabLst>
                <a:tab pos="687388" algn="l"/>
              </a:tabLst>
            </a:pPr>
            <a:r>
              <a:rPr lang="en-US" sz="5600" dirty="0">
                <a:latin typeface="Calibri" panose="020F0502020204030204" pitchFamily="34" charset="0"/>
                <a:cs typeface="Times New Roman" panose="02020603050405020304" pitchFamily="18" charset="0"/>
              </a:rPr>
              <a:t>In 1964 65% of the workforce were white males</a:t>
            </a:r>
          </a:p>
          <a:p>
            <a:pPr marL="687388" indent="-287338">
              <a:lnSpc>
                <a:spcPct val="107000"/>
              </a:lnSpc>
              <a:spcBef>
                <a:spcPts val="0"/>
              </a:spcBef>
              <a:spcAft>
                <a:spcPts val="800"/>
              </a:spcAft>
              <a:buFont typeface="Wingdings" panose="05000000000000000000" pitchFamily="2" charset="2"/>
              <a:buChar char="q"/>
            </a:pPr>
            <a:r>
              <a:rPr lang="en-US" sz="5600" dirty="0">
                <a:latin typeface="Calibri" panose="020F0502020204030204" pitchFamily="34" charset="0"/>
                <a:cs typeface="Times New Roman" panose="02020603050405020304" pitchFamily="18" charset="0"/>
              </a:rPr>
              <a:t>Today white males make up less than </a:t>
            </a:r>
            <a:r>
              <a:rPr lang="en-US" sz="5600" dirty="0">
                <a:effectLst/>
                <a:latin typeface="Calibri" panose="020F0502020204030204" pitchFamily="34" charset="0"/>
                <a:ea typeface="Calibri" panose="020F0502020204030204" pitchFamily="34" charset="0"/>
                <a:cs typeface="Times New Roman" panose="02020603050405020304" pitchFamily="18" charset="0"/>
              </a:rPr>
              <a:t>50%</a:t>
            </a:r>
          </a:p>
          <a:p>
            <a:pPr marL="687388" marR="0" indent="-287338">
              <a:lnSpc>
                <a:spcPct val="107000"/>
              </a:lnSpc>
              <a:spcBef>
                <a:spcPts val="0"/>
              </a:spcBef>
              <a:spcAft>
                <a:spcPts val="800"/>
              </a:spcAft>
              <a:buFont typeface="Wingdings" panose="05000000000000000000" pitchFamily="2" charset="2"/>
              <a:buChar char="q"/>
            </a:pPr>
            <a:r>
              <a:rPr lang="en-US" sz="5600" dirty="0">
                <a:latin typeface="Calibri" panose="020F0502020204030204" pitchFamily="34" charset="0"/>
                <a:cs typeface="Times New Roman" panose="02020603050405020304" pitchFamily="18" charset="0"/>
              </a:rPr>
              <a:t>In 2010 only 15 to 20 percent of new hires entering the workforce were native-born white men  </a:t>
            </a:r>
          </a:p>
          <a:p>
            <a:pPr marL="687388" marR="0" indent="-287338">
              <a:lnSpc>
                <a:spcPct val="107000"/>
              </a:lnSpc>
              <a:spcBef>
                <a:spcPts val="0"/>
              </a:spcBef>
              <a:spcAft>
                <a:spcPts val="800"/>
              </a:spcAft>
              <a:buFont typeface="Wingdings" panose="05000000000000000000" pitchFamily="2" charset="2"/>
              <a:buChar char="q"/>
            </a:pPr>
            <a:r>
              <a:rPr lang="en-US" sz="5600" dirty="0">
                <a:latin typeface="Calibri" panose="020F0502020204030204" pitchFamily="34" charset="0"/>
                <a:cs typeface="Times New Roman" panose="02020603050405020304" pitchFamily="18" charset="0"/>
              </a:rPr>
              <a:t>In September of 2020 a survey by Glassdoor found  that 76% of  job seekers said that a diverse workforce was important when evaluating job offers  </a:t>
            </a:r>
          </a:p>
          <a:p>
            <a:pPr marL="400050" marR="0" indent="0">
              <a:lnSpc>
                <a:spcPct val="107000"/>
              </a:lnSpc>
              <a:spcBef>
                <a:spcPts val="0"/>
              </a:spcBef>
              <a:spcAft>
                <a:spcPts val="800"/>
              </a:spcAft>
              <a:buNone/>
            </a:pPr>
            <a:endParaRPr lang="en-US" sz="5600" dirty="0">
              <a:latin typeface="Calibri" panose="020F0502020204030204" pitchFamily="34" charset="0"/>
              <a:cs typeface="Times New Roman" panose="02020603050405020304" pitchFamily="18" charset="0"/>
            </a:endParaRPr>
          </a:p>
          <a:p>
            <a:pPr marR="0">
              <a:lnSpc>
                <a:spcPct val="107000"/>
              </a:lnSpc>
              <a:spcBef>
                <a:spcPts val="0"/>
              </a:spcBef>
              <a:spcAft>
                <a:spcPts val="800"/>
              </a:spcAft>
            </a:pPr>
            <a:r>
              <a:rPr lang="en-US" sz="5600" dirty="0">
                <a:latin typeface="Calibri" panose="020F0502020204030204" pitchFamily="34" charset="0"/>
                <a:cs typeface="Times New Roman" panose="02020603050405020304" pitchFamily="18" charset="0"/>
              </a:rPr>
              <a:t>Business impact </a:t>
            </a:r>
          </a:p>
          <a:p>
            <a:pPr marL="468313" marR="0" indent="-68263">
              <a:lnSpc>
                <a:spcPct val="107000"/>
              </a:lnSpc>
              <a:spcBef>
                <a:spcPts val="0"/>
              </a:spcBef>
              <a:spcAft>
                <a:spcPts val="800"/>
              </a:spcAft>
              <a:buFont typeface="Wingdings" panose="05000000000000000000" pitchFamily="2" charset="2"/>
              <a:buChar char="q"/>
            </a:pPr>
            <a:r>
              <a:rPr kumimoji="0" lang="en-US" sz="56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    We cannot afford diversity not to work given the changing demographics</a:t>
            </a:r>
            <a:endParaRPr lang="en-US" sz="5600" dirty="0">
              <a:effectLst/>
              <a:latin typeface="Calibri" panose="020F0502020204030204" pitchFamily="34" charset="0"/>
              <a:ea typeface="Calibri" panose="020F0502020204030204" pitchFamily="34" charset="0"/>
              <a:cs typeface="Times New Roman" panose="02020603050405020304" pitchFamily="18" charset="0"/>
            </a:endParaRPr>
          </a:p>
          <a:p>
            <a:pPr marL="687388" marR="0" indent="-287338">
              <a:lnSpc>
                <a:spcPct val="107000"/>
              </a:lnSpc>
              <a:spcBef>
                <a:spcPts val="0"/>
              </a:spcBef>
              <a:spcAft>
                <a:spcPts val="800"/>
              </a:spcAft>
              <a:buFont typeface="Wingdings" panose="05000000000000000000" pitchFamily="2" charset="2"/>
              <a:buChar char="q"/>
            </a:pPr>
            <a:r>
              <a:rPr lang="en-US" sz="5600" dirty="0">
                <a:effectLst/>
                <a:latin typeface="Calibri" panose="020F0502020204030204" pitchFamily="34" charset="0"/>
                <a:ea typeface="Calibri" panose="020F0502020204030204" pitchFamily="34" charset="0"/>
                <a:cs typeface="Times New Roman" panose="02020603050405020304" pitchFamily="18" charset="0"/>
              </a:rPr>
              <a:t>The combined spending power of African Americans, Asians, Hispanics and Native American Indians has more than doubled in the past twenty years, about twice as fast as the increase in spending by Whites. </a:t>
            </a:r>
          </a:p>
          <a:p>
            <a:pPr marL="687388" indent="-287338">
              <a:lnSpc>
                <a:spcPct val="107000"/>
              </a:lnSpc>
              <a:spcBef>
                <a:spcPts val="0"/>
              </a:spcBef>
              <a:spcAft>
                <a:spcPts val="800"/>
              </a:spcAft>
              <a:buFont typeface="Wingdings" panose="05000000000000000000" pitchFamily="2" charset="2"/>
              <a:buChar char="q"/>
            </a:pPr>
            <a:r>
              <a:rPr lang="en-US" sz="5600" dirty="0">
                <a:effectLst/>
                <a:latin typeface="Calibri" panose="020F0502020204030204" pitchFamily="34" charset="0"/>
                <a:ea typeface="Calibri" panose="020F0502020204030204" pitchFamily="34" charset="0"/>
                <a:cs typeface="Times New Roman" panose="02020603050405020304" pitchFamily="18" charset="0"/>
              </a:rPr>
              <a:t>The changing workforce and expanding marketplace have created enormous opportunities to those companies to offer their products and services in new ways and use the best talent</a:t>
            </a:r>
            <a:r>
              <a:rPr lang="en-US" sz="4800" dirty="0">
                <a:effectLst/>
                <a:latin typeface="Calibri" panose="020F0502020204030204" pitchFamily="34" charset="0"/>
                <a:ea typeface="Calibri" panose="020F0502020204030204" pitchFamily="34" charset="0"/>
                <a:cs typeface="Times New Roman" panose="02020603050405020304" pitchFamily="18" charset="0"/>
              </a:rPr>
              <a:t>.</a:t>
            </a:r>
          </a:p>
          <a:p>
            <a:pPr marL="182880" marR="0" indent="0">
              <a:lnSpc>
                <a:spcPct val="107000"/>
              </a:lnSpc>
              <a:spcBef>
                <a:spcPts val="0"/>
              </a:spcBef>
              <a:spcAft>
                <a:spcPts val="800"/>
              </a:spcAft>
              <a:buNone/>
            </a:pPr>
            <a:r>
              <a:rPr lang="en-US" sz="43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894AC929-5192-4977-BD61-B0453C32BEBC}"/>
              </a:ext>
            </a:extLst>
          </p:cNvPr>
          <p:cNvSpPr>
            <a:spLocks noGrp="1"/>
          </p:cNvSpPr>
          <p:nvPr>
            <p:ph type="sldNum" sz="quarter" idx="12"/>
          </p:nvPr>
        </p:nvSpPr>
        <p:spPr/>
        <p:txBody>
          <a:bodyPr/>
          <a:lstStyle/>
          <a:p>
            <a:fld id="{E5FD5434-F838-4DD4-A17B-1CB1A1850DF4}" type="slidenum">
              <a:rPr lang="en-US" smtClean="0"/>
              <a:t>5</a:t>
            </a:fld>
            <a:endParaRPr lang="en-US" dirty="0"/>
          </a:p>
        </p:txBody>
      </p:sp>
    </p:spTree>
    <p:extLst>
      <p:ext uri="{BB962C8B-B14F-4D97-AF65-F5344CB8AC3E}">
        <p14:creationId xmlns:p14="http://schemas.microsoft.com/office/powerpoint/2010/main" val="15313339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
                                            <p:txEl>
                                              <p:pRg st="14" end="1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
                                            <p:txEl>
                                              <p:pRg st="15" end="1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12573000" cy="1219200"/>
          </a:xfrm>
        </p:spPr>
        <p:txBody>
          <a:bodyPr>
            <a:normAutofit/>
          </a:bodyPr>
          <a:lstStyle/>
          <a:p>
            <a:pPr marL="400050" marR="0">
              <a:lnSpc>
                <a:spcPct val="107000"/>
              </a:lnSpc>
              <a:spcBef>
                <a:spcPts val="0"/>
              </a:spcBef>
              <a:spcAft>
                <a:spcPts val="800"/>
              </a:spcAft>
            </a:pPr>
            <a:r>
              <a:rPr lang="en-US" sz="3600" dirty="0">
                <a:effectLst/>
                <a:latin typeface="Calibri" panose="020F0502020204030204" pitchFamily="34" charset="0"/>
                <a:ea typeface="Calibri" panose="020F0502020204030204" pitchFamily="34" charset="0"/>
                <a:cs typeface="Times New Roman" panose="02020603050405020304" pitchFamily="18" charset="0"/>
              </a:rPr>
              <a:t>Why diversity programS fail </a:t>
            </a:r>
          </a:p>
        </p:txBody>
      </p:sp>
      <p:sp>
        <p:nvSpPr>
          <p:cNvPr id="7" name="Content Placeholder 6">
            <a:extLst>
              <a:ext uri="{FF2B5EF4-FFF2-40B4-BE49-F238E27FC236}">
                <a16:creationId xmlns:a16="http://schemas.microsoft.com/office/drawing/2014/main" id="{177CE309-E85A-41E8-8C27-F7151F367B14}"/>
              </a:ext>
            </a:extLst>
          </p:cNvPr>
          <p:cNvSpPr>
            <a:spLocks noGrp="1"/>
          </p:cNvSpPr>
          <p:nvPr>
            <p:ph sz="half" idx="1"/>
          </p:nvPr>
        </p:nvSpPr>
        <p:spPr>
          <a:xfrm>
            <a:off x="608012" y="950686"/>
            <a:ext cx="11125200" cy="5602514"/>
          </a:xfrm>
        </p:spPr>
        <p:txBody>
          <a:bodyPr>
            <a:normAutofit/>
          </a:bodyPr>
          <a:lstStyle/>
          <a:p>
            <a:pPr marL="566738" marR="0" indent="-276225">
              <a:lnSpc>
                <a:spcPct val="12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Black History Month or Women’s History Month while well intentioned rarely if ever changes the culture of an organization. Pillow story</a:t>
            </a:r>
          </a:p>
          <a:p>
            <a:pPr marL="566738" indent="-276225">
              <a:lnSpc>
                <a:spcPct val="12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Oversimplified view of diversity issues contributes to problems because we often look to solve problems rather than change the culture.  Mentoring story </a:t>
            </a:r>
          </a:p>
          <a:p>
            <a:pPr marL="566738" indent="-276225">
              <a:lnSpc>
                <a:spcPct val="12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We often are failing to see that all individual’s behavior is part of the community, system and culture that it lives in. </a:t>
            </a:r>
          </a:p>
          <a:p>
            <a:pPr marL="566738" indent="-276225">
              <a:lnSpc>
                <a:spcPct val="12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Diversity becomes trivialized as the program du jour cooked up by the human resources staff in an effort to try and improve the organization’s public face.</a:t>
            </a:r>
          </a:p>
          <a:p>
            <a:pPr marL="566738" indent="-276225">
              <a:lnSpc>
                <a:spcPct val="12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Tips and techniques are valuable but only when we are clear about what we are doing with them and why</a:t>
            </a:r>
          </a:p>
          <a:p>
            <a:pPr marL="566738" indent="-276225">
              <a:lnSpc>
                <a:spcPct val="12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66738" indent="-276225">
              <a:lnSpc>
                <a:spcPct val="12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66738" indent="-276225">
              <a:lnSpc>
                <a:spcPct val="12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66738" marR="0" indent="-276225">
              <a:lnSpc>
                <a:spcPct val="127000"/>
              </a:lnSpc>
              <a:spcBef>
                <a:spcPts val="0"/>
              </a:spcBef>
              <a:spcAft>
                <a:spcPts val="800"/>
              </a:spcAft>
            </a:pPr>
            <a:endParaRPr lang="en-US" sz="7400" dirty="0">
              <a:latin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055B7EB-E8D5-4D0C-8946-D6D7A94BB99C}"/>
              </a:ext>
            </a:extLst>
          </p:cNvPr>
          <p:cNvSpPr>
            <a:spLocks noGrp="1"/>
          </p:cNvSpPr>
          <p:nvPr>
            <p:ph type="sldNum" sz="quarter" idx="12"/>
          </p:nvPr>
        </p:nvSpPr>
        <p:spPr/>
        <p:txBody>
          <a:bodyPr/>
          <a:lstStyle/>
          <a:p>
            <a:fld id="{E5FD5434-F838-4DD4-A17B-1CB1A1850DF4}" type="slidenum">
              <a:rPr lang="en-US" smtClean="0"/>
              <a:t>6</a:t>
            </a:fld>
            <a:endParaRPr lang="en-US" dirty="0"/>
          </a:p>
        </p:txBody>
      </p:sp>
    </p:spTree>
    <p:extLst>
      <p:ext uri="{BB962C8B-B14F-4D97-AF65-F5344CB8AC3E}">
        <p14:creationId xmlns:p14="http://schemas.microsoft.com/office/powerpoint/2010/main" val="5822306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1658A-1AEA-4E28-978E-9FD14F3521F1}"/>
              </a:ext>
            </a:extLst>
          </p:cNvPr>
          <p:cNvSpPr>
            <a:spLocks noGrp="1"/>
          </p:cNvSpPr>
          <p:nvPr>
            <p:ph type="title"/>
          </p:nvPr>
        </p:nvSpPr>
        <p:spPr>
          <a:xfrm>
            <a:off x="989012" y="257048"/>
            <a:ext cx="10360501" cy="1219200"/>
          </a:xfrm>
        </p:spPr>
        <p:txBody>
          <a:bodyPr/>
          <a:lstStyle/>
          <a:p>
            <a:pPr algn="ctr"/>
            <a:r>
              <a:rPr lang="en-US" dirty="0"/>
              <a:t>  Group Discussion  Questions  </a:t>
            </a:r>
          </a:p>
        </p:txBody>
      </p:sp>
      <p:sp>
        <p:nvSpPr>
          <p:cNvPr id="3" name="Content Placeholder 2">
            <a:extLst>
              <a:ext uri="{FF2B5EF4-FFF2-40B4-BE49-F238E27FC236}">
                <a16:creationId xmlns:a16="http://schemas.microsoft.com/office/drawing/2014/main" id="{99BDDF8C-D996-4BD0-A0CB-2DEC6F99C040}"/>
              </a:ext>
            </a:extLst>
          </p:cNvPr>
          <p:cNvSpPr>
            <a:spLocks noGrp="1"/>
          </p:cNvSpPr>
          <p:nvPr>
            <p:ph sz="half" idx="1"/>
          </p:nvPr>
        </p:nvSpPr>
        <p:spPr>
          <a:xfrm>
            <a:off x="914162" y="1803401"/>
            <a:ext cx="9904650" cy="4470400"/>
          </a:xfrm>
        </p:spPr>
        <p:txBody>
          <a:bodyPr/>
          <a:lstStyle/>
          <a:p>
            <a:r>
              <a:rPr lang="en-US" sz="3200" dirty="0"/>
              <a:t>From Your Experience</a:t>
            </a:r>
          </a:p>
          <a:p>
            <a:pPr lvl="1"/>
            <a:r>
              <a:rPr lang="en-US" sz="2400" dirty="0"/>
              <a:t>What factors aid in making Diversity Programs successful?</a:t>
            </a:r>
          </a:p>
          <a:p>
            <a:pPr lvl="1"/>
            <a:r>
              <a:rPr lang="en-US" sz="2400" dirty="0"/>
              <a:t>Why do Diversity Programs not meet their full potential?   </a:t>
            </a:r>
          </a:p>
        </p:txBody>
      </p:sp>
      <p:sp>
        <p:nvSpPr>
          <p:cNvPr id="5" name="Slide Number Placeholder 4">
            <a:extLst>
              <a:ext uri="{FF2B5EF4-FFF2-40B4-BE49-F238E27FC236}">
                <a16:creationId xmlns:a16="http://schemas.microsoft.com/office/drawing/2014/main" id="{05999FF0-188F-488E-9235-21960BBC6888}"/>
              </a:ext>
            </a:extLst>
          </p:cNvPr>
          <p:cNvSpPr>
            <a:spLocks noGrp="1"/>
          </p:cNvSpPr>
          <p:nvPr>
            <p:ph type="sldNum" sz="quarter" idx="12"/>
          </p:nvPr>
        </p:nvSpPr>
        <p:spPr/>
        <p:txBody>
          <a:bodyPr/>
          <a:lstStyle/>
          <a:p>
            <a:fld id="{E5FD5434-F838-4DD4-A17B-1CB1A1850DF4}" type="slidenum">
              <a:rPr lang="en-US" smtClean="0"/>
              <a:t>7</a:t>
            </a:fld>
            <a:endParaRPr lang="en-US" dirty="0"/>
          </a:p>
        </p:txBody>
      </p:sp>
    </p:spTree>
    <p:extLst>
      <p:ext uri="{BB962C8B-B14F-4D97-AF65-F5344CB8AC3E}">
        <p14:creationId xmlns:p14="http://schemas.microsoft.com/office/powerpoint/2010/main" val="4250641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388" y="-333375"/>
            <a:ext cx="12573000" cy="1066800"/>
          </a:xfrm>
        </p:spPr>
        <p:txBody>
          <a:bodyPr>
            <a:normAutofit/>
          </a:bodyPr>
          <a:lstStyle/>
          <a:p>
            <a:pPr marL="0" marR="0" algn="ctr">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Understanding Bias</a:t>
            </a:r>
          </a:p>
        </p:txBody>
      </p:sp>
      <p:sp>
        <p:nvSpPr>
          <p:cNvPr id="7" name="Content Placeholder 6">
            <a:extLst>
              <a:ext uri="{FF2B5EF4-FFF2-40B4-BE49-F238E27FC236}">
                <a16:creationId xmlns:a16="http://schemas.microsoft.com/office/drawing/2014/main" id="{177CE309-E85A-41E8-8C27-F7151F367B14}"/>
              </a:ext>
            </a:extLst>
          </p:cNvPr>
          <p:cNvSpPr>
            <a:spLocks noGrp="1"/>
          </p:cNvSpPr>
          <p:nvPr>
            <p:ph sz="half" idx="1"/>
          </p:nvPr>
        </p:nvSpPr>
        <p:spPr>
          <a:xfrm>
            <a:off x="608012" y="906959"/>
            <a:ext cx="11430000" cy="4876800"/>
          </a:xfrm>
        </p:spPr>
        <p:txBody>
          <a:bodyPr>
            <a:normAutofit/>
          </a:bodyPr>
          <a:lstStyle/>
          <a:p>
            <a:pPr marL="227013" marR="0" indent="-227013">
              <a:lnSpc>
                <a:spcPct val="107000"/>
              </a:lnSpc>
              <a:spcBef>
                <a:spcPts val="0"/>
              </a:spcBef>
              <a:spcAft>
                <a:spcPts val="800"/>
              </a:spcAft>
            </a:pPr>
            <a:r>
              <a:rPr lang="en-US" sz="1800" dirty="0">
                <a:solidFill>
                  <a:prstClr val="white"/>
                </a:solidFill>
                <a:latin typeface="Calibri" panose="020F0502020204030204" pitchFamily="34" charset="0"/>
                <a:cs typeface="Times New Roman" panose="02020603050405020304" pitchFamily="18" charset="0"/>
              </a:rPr>
              <a:t>Good people have biases who have no intention to discriminate</a:t>
            </a:r>
          </a:p>
          <a:p>
            <a:pPr marL="228600" marR="0" indent="-228600">
              <a:lnSpc>
                <a:spcPct val="107000"/>
              </a:lnSpc>
              <a:spcBef>
                <a:spcPts val="0"/>
              </a:spcBef>
              <a:spcAft>
                <a:spcPts val="800"/>
              </a:spcAft>
            </a:pPr>
            <a:r>
              <a:rPr lang="en-US" sz="1800" dirty="0">
                <a:solidFill>
                  <a:prstClr val="white"/>
                </a:solidFill>
                <a:latin typeface="Calibri" panose="020F0502020204030204" pitchFamily="34" charset="0"/>
                <a:cs typeface="Times New Roman" panose="02020603050405020304" pitchFamily="18" charset="0"/>
              </a:rPr>
              <a:t>We have turned the word bias into a pejorative. This is wrong because we at some level need bias to survive.   We all exhibit bias. </a:t>
            </a:r>
          </a:p>
          <a:p>
            <a:pPr marL="227013" marR="0" indent="-227013">
              <a:lnSpc>
                <a:spcPct val="107000"/>
              </a:lnSpc>
              <a:spcBef>
                <a:spcPts val="0"/>
              </a:spcBef>
              <a:spcAft>
                <a:spcPts val="800"/>
              </a:spcAft>
            </a:pPr>
            <a:r>
              <a:rPr lang="en-US" sz="1800" dirty="0">
                <a:solidFill>
                  <a:prstClr val="white"/>
                </a:solidFill>
                <a:latin typeface="Calibri" panose="020F0502020204030204" pitchFamily="34" charset="0"/>
                <a:cs typeface="Times New Roman" panose="02020603050405020304" pitchFamily="18" charset="0"/>
              </a:rPr>
              <a:t>Biases are heuristics</a:t>
            </a:r>
            <a:r>
              <a:rPr lang="en-US" sz="1700" dirty="0">
                <a:effectLst/>
                <a:latin typeface="Calibri" panose="020F0502020204030204" pitchFamily="34" charset="0"/>
                <a:ea typeface="Calibri" panose="020F0502020204030204" pitchFamily="34" charset="0"/>
                <a:cs typeface="Times New Roman" panose="02020603050405020304" pitchFamily="18" charset="0"/>
              </a:rPr>
              <a:t>.</a:t>
            </a:r>
          </a:p>
          <a:p>
            <a:pPr marL="227013" marR="0" indent="-227013">
              <a:lnSpc>
                <a:spcPct val="107000"/>
              </a:lnSpc>
              <a:spcBef>
                <a:spcPts val="0"/>
              </a:spcBef>
              <a:spcAft>
                <a:spcPts val="800"/>
              </a:spcAft>
            </a:pPr>
            <a:r>
              <a:rPr lang="en-US" sz="1800" dirty="0">
                <a:solidFill>
                  <a:prstClr val="white"/>
                </a:solidFill>
                <a:latin typeface="Calibri" panose="020F0502020204030204" pitchFamily="34" charset="0"/>
                <a:cs typeface="Times New Roman" panose="02020603050405020304" pitchFamily="18" charset="0"/>
              </a:rPr>
              <a:t>Our minds pick out the information that fits our existing narrative about those kinds of people and avoids the rest</a:t>
            </a:r>
          </a:p>
          <a:p>
            <a:pPr marL="227013" marR="0" indent="-227013">
              <a:lnSpc>
                <a:spcPct val="107000"/>
              </a:lnSpc>
              <a:spcBef>
                <a:spcPts val="0"/>
              </a:spcBef>
              <a:spcAft>
                <a:spcPts val="800"/>
              </a:spcAft>
            </a:pPr>
            <a:r>
              <a:rPr lang="en-US" sz="1800" dirty="0">
                <a:solidFill>
                  <a:prstClr val="white"/>
                </a:solidFill>
                <a:latin typeface="Calibri" panose="020F0502020204030204" pitchFamily="34" charset="0"/>
                <a:cs typeface="Times New Roman" panose="02020603050405020304" pitchFamily="18" charset="0"/>
              </a:rPr>
              <a:t>The Implicit Association Test (IAT)</a:t>
            </a:r>
            <a:endParaRPr lang="en-US" sz="1800" dirty="0">
              <a:solidFill>
                <a:srgbClr val="FFFF00"/>
              </a:solidFill>
              <a:latin typeface="Calibri" panose="020F0502020204030204" pitchFamily="34" charset="0"/>
              <a:cs typeface="Times New Roman" panose="02020603050405020304" pitchFamily="18" charset="0"/>
            </a:endParaRPr>
          </a:p>
          <a:p>
            <a:pPr marL="628650" lvl="1" indent="-285750">
              <a:lnSpc>
                <a:spcPct val="107000"/>
              </a:lnSpc>
              <a:spcBef>
                <a:spcPts val="0"/>
              </a:spcBef>
              <a:spcAft>
                <a:spcPts val="800"/>
              </a:spcAft>
              <a:buFont typeface="Wingdings" panose="05000000000000000000" pitchFamily="2" charset="2"/>
              <a:buChar char="q"/>
            </a:pPr>
            <a:r>
              <a:rPr lang="en-US" sz="1500">
                <a:effectLst/>
                <a:latin typeface="Calibri" panose="020F0502020204030204" pitchFamily="34" charset="0"/>
                <a:ea typeface="Calibri" panose="020F0502020204030204" pitchFamily="34" charset="0"/>
                <a:cs typeface="Times New Roman" panose="02020603050405020304" pitchFamily="18" charset="0"/>
              </a:rPr>
              <a:t>36</a:t>
            </a:r>
            <a:r>
              <a:rPr lang="en-US" sz="1500" dirty="0">
                <a:effectLst/>
                <a:latin typeface="Calibri" panose="020F0502020204030204" pitchFamily="34" charset="0"/>
                <a:ea typeface="Calibri" panose="020F0502020204030204" pitchFamily="34" charset="0"/>
                <a:cs typeface="Times New Roman" panose="02020603050405020304" pitchFamily="18" charset="0"/>
              </a:rPr>
              <a:t>% of Muslims test anti-Muslim. 48% of blacks demonstrated a pro-white or anti-black implicit bias</a:t>
            </a: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We fill in the blanks based on experience and what fits our memory of the patterns in that experience.</a:t>
            </a:r>
          </a:p>
          <a:p>
            <a:pPr marL="400050" marR="0" indent="328613">
              <a:lnSpc>
                <a:spcPct val="107000"/>
              </a:lnSpc>
              <a:spcBef>
                <a:spcPts val="0"/>
              </a:spcBef>
              <a:spcAft>
                <a:spcPts val="800"/>
              </a:spcAft>
              <a:buFont typeface="Wingdings" panose="05000000000000000000" pitchFamily="2" charset="2"/>
              <a:buChar char="q"/>
            </a:pPr>
            <a:r>
              <a:rPr lang="en-US" sz="1500" dirty="0">
                <a:effectLst/>
                <a:latin typeface="Calibri" panose="020F0502020204030204" pitchFamily="34" charset="0"/>
                <a:ea typeface="Calibri" panose="020F0502020204030204" pitchFamily="34" charset="0"/>
                <a:cs typeface="Times New Roman" panose="02020603050405020304" pitchFamily="18" charset="0"/>
              </a:rPr>
              <a:t>Complete the following.</a:t>
            </a:r>
          </a:p>
          <a:p>
            <a:pPr marL="400050" marR="0" indent="328613">
              <a:lnSpc>
                <a:spcPct val="107000"/>
              </a:lnSpc>
              <a:spcBef>
                <a:spcPts val="0"/>
              </a:spcBef>
              <a:spcAft>
                <a:spcPts val="800"/>
              </a:spcAft>
              <a:buFont typeface="Wingdings" panose="05000000000000000000" pitchFamily="2" charset="2"/>
              <a:buChar char="q"/>
            </a:pPr>
            <a:r>
              <a:rPr lang="en-US" sz="1500" dirty="0">
                <a:effectLst/>
                <a:latin typeface="Calibri" panose="020F0502020204030204" pitchFamily="34" charset="0"/>
                <a:ea typeface="Calibri" panose="020F0502020204030204" pitchFamily="34" charset="0"/>
                <a:cs typeface="Times New Roman" panose="02020603050405020304" pitchFamily="18" charset="0"/>
              </a:rPr>
              <a:t>Ca y u rea th s?</a:t>
            </a:r>
          </a:p>
          <a:p>
            <a:pPr marL="400050" marR="0" indent="328613">
              <a:lnSpc>
                <a:spcPct val="107000"/>
              </a:lnSpc>
              <a:spcBef>
                <a:spcPts val="0"/>
              </a:spcBef>
              <a:spcAft>
                <a:spcPts val="800"/>
              </a:spcAft>
              <a:buFont typeface="Wingdings" panose="05000000000000000000" pitchFamily="2" charset="2"/>
              <a:buChar char="q"/>
            </a:pPr>
            <a:r>
              <a:rPr lang="en-US" sz="1500" dirty="0">
                <a:effectLst/>
                <a:latin typeface="Calibri" panose="020F0502020204030204" pitchFamily="34" charset="0"/>
                <a:ea typeface="Calibri" panose="020F0502020204030204" pitchFamily="34" charset="0"/>
                <a:cs typeface="Times New Roman" panose="02020603050405020304" pitchFamily="18" charset="0"/>
              </a:rPr>
              <a:t>You a  e not r adi g th s</a:t>
            </a:r>
          </a:p>
          <a:p>
            <a:pPr marL="400050" marR="0" indent="328613">
              <a:lnSpc>
                <a:spcPct val="107000"/>
              </a:lnSpc>
              <a:spcBef>
                <a:spcPts val="0"/>
              </a:spcBef>
              <a:spcAft>
                <a:spcPts val="800"/>
              </a:spcAft>
              <a:buFont typeface="Wingdings" panose="05000000000000000000" pitchFamily="2" charset="2"/>
              <a:buChar char="q"/>
            </a:pPr>
            <a:r>
              <a:rPr lang="en-US" sz="1500" dirty="0">
                <a:effectLst/>
                <a:latin typeface="Calibri" panose="020F0502020204030204" pitchFamily="34" charset="0"/>
                <a:ea typeface="Calibri" panose="020F0502020204030204" pitchFamily="34" charset="0"/>
                <a:cs typeface="Times New Roman" panose="02020603050405020304" pitchFamily="18" charset="0"/>
              </a:rPr>
              <a:t>W at ar ou rea ing? </a:t>
            </a:r>
          </a:p>
          <a:p>
            <a:pPr marL="400050" marR="0" indent="328613">
              <a:lnSpc>
                <a:spcPct val="107000"/>
              </a:lnSpc>
              <a:spcBef>
                <a:spcPts val="0"/>
              </a:spcBef>
              <a:spcAft>
                <a:spcPts val="800"/>
              </a:spcAft>
              <a:buFont typeface="Wingdings" panose="05000000000000000000" pitchFamily="2" charset="2"/>
              <a:buChar char="q"/>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17220" lvl="1">
              <a:lnSpc>
                <a:spcPct val="107000"/>
              </a:lnSpc>
              <a:spcBef>
                <a:spcPts val="0"/>
              </a:spcBef>
              <a:spcAft>
                <a:spcPts val="8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5D79F317-EFE6-4DC0-8291-E2A64A6800BE}"/>
              </a:ext>
            </a:extLst>
          </p:cNvPr>
          <p:cNvSpPr>
            <a:spLocks noGrp="1"/>
          </p:cNvSpPr>
          <p:nvPr>
            <p:ph type="sldNum" sz="quarter" idx="12"/>
          </p:nvPr>
        </p:nvSpPr>
        <p:spPr/>
        <p:txBody>
          <a:bodyPr/>
          <a:lstStyle/>
          <a:p>
            <a:fld id="{E5FD5434-F838-4DD4-A17B-1CB1A1850DF4}" type="slidenum">
              <a:rPr lang="en-US" smtClean="0"/>
              <a:t>8</a:t>
            </a:fld>
            <a:endParaRPr lang="en-US" dirty="0"/>
          </a:p>
        </p:txBody>
      </p:sp>
    </p:spTree>
    <p:extLst>
      <p:ext uri="{BB962C8B-B14F-4D97-AF65-F5344CB8AC3E}">
        <p14:creationId xmlns:p14="http://schemas.microsoft.com/office/powerpoint/2010/main" val="41489382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B7197-A233-4E8B-B62C-DE3DDB8DC609}"/>
              </a:ext>
            </a:extLst>
          </p:cNvPr>
          <p:cNvSpPr>
            <a:spLocks noGrp="1"/>
          </p:cNvSpPr>
          <p:nvPr>
            <p:ph type="title"/>
          </p:nvPr>
        </p:nvSpPr>
        <p:spPr>
          <a:xfrm>
            <a:off x="1065212" y="-25401"/>
            <a:ext cx="10360501" cy="1219200"/>
          </a:xfrm>
        </p:spPr>
        <p:txBody>
          <a:bodyPr/>
          <a:lstStyle/>
          <a:p>
            <a:r>
              <a:rPr lang="en-US" dirty="0"/>
              <a:t>Group Discussion</a:t>
            </a:r>
          </a:p>
        </p:txBody>
      </p:sp>
      <p:sp>
        <p:nvSpPr>
          <p:cNvPr id="3" name="Content Placeholder 2">
            <a:extLst>
              <a:ext uri="{FF2B5EF4-FFF2-40B4-BE49-F238E27FC236}">
                <a16:creationId xmlns:a16="http://schemas.microsoft.com/office/drawing/2014/main" id="{6FECD06B-8361-4307-9223-6CB5A05E197E}"/>
              </a:ext>
            </a:extLst>
          </p:cNvPr>
          <p:cNvSpPr>
            <a:spLocks noGrp="1"/>
          </p:cNvSpPr>
          <p:nvPr>
            <p:ph sz="half" idx="1"/>
          </p:nvPr>
        </p:nvSpPr>
        <p:spPr>
          <a:xfrm>
            <a:off x="1050924" y="1371600"/>
            <a:ext cx="8761650" cy="4470400"/>
          </a:xfrm>
        </p:spPr>
        <p:txBody>
          <a:bodyPr/>
          <a:lstStyle/>
          <a:p>
            <a:r>
              <a:rPr lang="en-US" dirty="0"/>
              <a:t>Can you think of a situation where a client has become aware of their own bias toward a person or group:</a:t>
            </a:r>
          </a:p>
          <a:p>
            <a:pPr lvl="1"/>
            <a:r>
              <a:rPr lang="en-US" dirty="0"/>
              <a:t>What was the situation?</a:t>
            </a:r>
          </a:p>
          <a:p>
            <a:pPr lvl="1"/>
            <a:r>
              <a:rPr lang="en-US" dirty="0"/>
              <a:t>How did they gain this awareness? </a:t>
            </a:r>
          </a:p>
          <a:p>
            <a:pPr lvl="1"/>
            <a:r>
              <a:rPr lang="en-US" dirty="0"/>
              <a:t>What did they learn?</a:t>
            </a:r>
          </a:p>
          <a:p>
            <a:pPr lvl="1"/>
            <a:endParaRPr lang="en-US" dirty="0"/>
          </a:p>
        </p:txBody>
      </p:sp>
      <p:sp>
        <p:nvSpPr>
          <p:cNvPr id="5" name="Slide Number Placeholder 4">
            <a:extLst>
              <a:ext uri="{FF2B5EF4-FFF2-40B4-BE49-F238E27FC236}">
                <a16:creationId xmlns:a16="http://schemas.microsoft.com/office/drawing/2014/main" id="{00C29E6C-9E31-4A1E-AFDE-0C5D5189F24F}"/>
              </a:ext>
            </a:extLst>
          </p:cNvPr>
          <p:cNvSpPr>
            <a:spLocks noGrp="1"/>
          </p:cNvSpPr>
          <p:nvPr>
            <p:ph type="sldNum" sz="quarter" idx="12"/>
          </p:nvPr>
        </p:nvSpPr>
        <p:spPr/>
        <p:txBody>
          <a:bodyPr/>
          <a:lstStyle/>
          <a:p>
            <a:fld id="{E5FD5434-F838-4DD4-A17B-1CB1A1850DF4}" type="slidenum">
              <a:rPr lang="en-US" smtClean="0"/>
              <a:t>9</a:t>
            </a:fld>
            <a:endParaRPr lang="en-US" dirty="0"/>
          </a:p>
        </p:txBody>
      </p:sp>
    </p:spTree>
    <p:extLst>
      <p:ext uri="{BB962C8B-B14F-4D97-AF65-F5344CB8AC3E}">
        <p14:creationId xmlns:p14="http://schemas.microsoft.com/office/powerpoint/2010/main" val="3843867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rimson landscape design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ln w="1905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TF03460512.potx" id="{FAD57A1D-FD3F-410E-BC16-DC0572F34EA3}" vid="{8B1535A0-4296-40FA-BB7E-C6BB75A63359}"/>
    </a:ext>
  </a:extLst>
</a:theme>
</file>

<file path=ppt/theme/theme2.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Crimson landscape design slides</Template>
  <TotalTime>2411</TotalTime>
  <Words>3043</Words>
  <Application>Microsoft Macintosh PowerPoint</Application>
  <PresentationFormat>Custom</PresentationFormat>
  <Paragraphs>233</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Cambria</vt:lpstr>
      <vt:lpstr>Century Gothic</vt:lpstr>
      <vt:lpstr>Wingdings</vt:lpstr>
      <vt:lpstr>Crimson landscape design template</vt:lpstr>
      <vt:lpstr>PowerPoint Presentation</vt:lpstr>
      <vt:lpstr>CliffsNotes book club</vt:lpstr>
      <vt:lpstr>Key  Topics to be Discussed </vt:lpstr>
      <vt:lpstr>Key Definitions </vt:lpstr>
      <vt:lpstr>Key Demographic trends</vt:lpstr>
      <vt:lpstr>Why diversity programS fail </vt:lpstr>
      <vt:lpstr>  Group Discussion  Questions  </vt:lpstr>
      <vt:lpstr>Understanding Bias</vt:lpstr>
      <vt:lpstr>Group Discussion</vt:lpstr>
      <vt:lpstr>Nine Steps You Can Take to Manage Unconscious Bias </vt:lpstr>
      <vt:lpstr>Creating Cultures that work</vt:lpstr>
      <vt:lpstr>The Eight PhaseS Organizational Community Change Model</vt:lpstr>
      <vt:lpstr>12 Building Blocks for Culture</vt:lpstr>
      <vt:lpstr>Key take aways  </vt:lpstr>
      <vt:lpstr>Appendix </vt:lpstr>
      <vt:lpstr>Other books of interest   </vt:lpstr>
      <vt:lpstr>Harvard Race IAT Test</vt:lpstr>
      <vt:lpstr>Key finding of a study </vt:lpstr>
      <vt:lpstr>Mastery – Bias </vt:lpstr>
      <vt:lpstr>Memes, Myself and I Understanding Perceptual Identity </vt:lpstr>
      <vt:lpstr>Transforming Cultural Competency  Into Competitive Advantage </vt:lpstr>
      <vt:lpstr>Change process has Nine key components</vt:lpstr>
      <vt:lpstr>The Eight Basic Principles of Organizational Community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Jerry Edgley</dc:creator>
  <cp:lastModifiedBy>Sonia Checchia</cp:lastModifiedBy>
  <cp:revision>153</cp:revision>
  <dcterms:created xsi:type="dcterms:W3CDTF">2021-03-15T17:18:46Z</dcterms:created>
  <dcterms:modified xsi:type="dcterms:W3CDTF">2021-06-09T19:58:04Z</dcterms:modified>
</cp:coreProperties>
</file>