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4" r:id="rId2"/>
  </p:sldMasterIdLst>
  <p:notesMasterIdLst>
    <p:notesMasterId r:id="rId6"/>
  </p:notesMasterIdLst>
  <p:handoutMasterIdLst>
    <p:handoutMasterId r:id="rId7"/>
  </p:handoutMasterIdLst>
  <p:sldIdLst>
    <p:sldId id="524" r:id="rId3"/>
    <p:sldId id="519" r:id="rId4"/>
    <p:sldId id="5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0156" autoAdjust="0"/>
  </p:normalViewPr>
  <p:slideViewPr>
    <p:cSldViewPr>
      <p:cViewPr varScale="1">
        <p:scale>
          <a:sx n="74" d="100"/>
          <a:sy n="74" d="100"/>
        </p:scale>
        <p:origin x="840" y="27"/>
      </p:cViewPr>
      <p:guideLst>
        <p:guide orient="horz" pos="2160"/>
        <p:guide pos="38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A7959C71-B73A-49FF-9308-B24F710812B5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9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68FC2B-D455-4AC4-9C5E-9317124768F4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3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E87212D5-8A38-46BF-AEF9-95C526514A81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5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4785"/>
            <a:endParaRPr lang="en-US" altLang="en-US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defTabSz="454785"/>
            <a:endParaRPr lang="en-US" altLang="en-US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defTabSz="454785" eaLnBrk="1" hangingPunct="1">
              <a:spcBef>
                <a:spcPct val="0"/>
              </a:spcBef>
            </a:pPr>
            <a:endParaRPr lang="en-US" altLang="en-US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DE4C2308-9886-449B-B196-BAD7DA4A26E0}" type="slidenum"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7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341B64CF-8A95-4597-94DF-CD573B102AD1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FD12-B4B5-4146-B48E-F28E7C099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5AF-E1A1-43D8-AB2B-254438DF0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6166-AD38-4556-AD81-2AC0513C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B00EB3-208C-44B8-80C1-EAB9EF4DA952}" type="datetime1">
              <a:rPr lang="en-US" smtClean="0">
                <a:solidFill>
                  <a:srgbClr val="FFFFFF"/>
                </a:solidFill>
              </a:rPr>
              <a:t>10/19/2021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B9F0-D205-4D1B-8FB0-447BBC17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©2021. All Rights Reserved. | www.MendelowConsulting.com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B5B95-D06E-4ED5-8F9B-390B04F8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3570-3EB1-4B59-90B8-FC2A7F920D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E009C-9249-4158-9ECC-FAAEE9F82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19661"/>
            <a:ext cx="1803400" cy="6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6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C0DA-BCC5-4D39-9698-24609BA2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19BC6-B66B-4170-B17B-07BF47860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8813-B3D3-4AD1-8B3F-54993732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4787-5146-465F-B925-0C51685F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8EF8A-AC98-4B3C-9F10-40BFE151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26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6F055-7936-4109-98E2-7BEF1DAF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7B478-451C-49C5-9E4A-409F480F0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8319A-581B-436F-8D5A-335F05F2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45C98-F116-4F6F-822C-B5EF110E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0762-ADDD-4BCD-826A-C1BF3088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9469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6465" y="280695"/>
            <a:ext cx="10241280" cy="492443"/>
          </a:xfrm>
        </p:spPr>
        <p:txBody>
          <a:bodyPr rtlCol="0">
            <a:spAutoFit/>
          </a:bodyPr>
          <a:lstStyle>
            <a:lvl1pPr>
              <a:defRPr lang="en-US" sz="26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6467" y="742361"/>
            <a:ext cx="10241280" cy="461665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400" b="1" i="1" baseline="0">
                <a:latin typeface="Minio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6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8C0F-BD06-4822-82EA-15E9EB06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F844-7C80-4625-A3D7-FFCD97FC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C759-3916-4119-8C10-F5415C0C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CBC50-20AB-4C8C-9A8E-42E93862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ABA23-5727-4D5B-943E-74DFA1F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1154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015C-BF0A-4286-9549-D6ACF03B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62ADA-D125-40FA-84DC-1653B5678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CBB21-C42E-4C8D-AA88-D54FECF8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67FB-7405-4D25-A990-4AE2DCC3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6F614-FEEB-4163-B5E7-A672C987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72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30B7-B1A7-4C61-9F61-5AC52BE6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83B1-00E2-4B5B-8333-031069B5F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97B1D-6F14-4899-B7D9-7793B5BBF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C6C70-109D-4EED-9895-4E9379FC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6935-2FC8-4A4C-BD11-BAE0F90D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27A7A-879F-40EA-9A94-07E7D78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645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DFC9-1749-48A2-B954-CD52F175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E2B1-B57F-4E9D-9F8B-5486854B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B91A4-6518-47F0-8D32-3BDAF1C40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A39B7-E5C0-45EE-ABF7-A94288DB0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6E3DD-F695-4376-8FE7-D79CDCEC5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0D8A0-0388-46B0-84B3-154C3AB8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E8D60-363A-4812-8BD0-6ED96738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58507-6DF8-4637-B49E-0BCD89B2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4407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49D8-FF04-42F0-9C7E-93990B5D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1B209-230D-4F71-A936-B002CE96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54011-51A4-42E4-B6A8-3D3E1953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©2016. All Rights Reserved. | www.MendelowConsulting.com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D6CFD-6387-4E96-BCA5-E54BD114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7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306EB-1FB2-41C5-80E4-050A686F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F22C4-9A73-443E-8D4C-48DE8513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©2016. All Rights Reserved. | www.MendelowConsulting.com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A14C7-C0FB-493E-8AED-B4539A9A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9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0639-07D1-46DD-9B43-66C6C324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D22E-F37C-43EC-B354-A80B63D9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CE97-5550-4A1C-A49C-845A6243E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5DC56-28E6-4918-A897-89B6878E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AE95E-B2C5-4E7C-A01F-AD4DC842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5F7B2-40D7-484A-9DDA-1A0A9E3E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260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167E-608E-4B20-95E5-D32D89EC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73DF4-2065-43D2-9A46-F653BB845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4C8F-1573-4289-BE45-D10D6D0DE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00D88-1E8D-4C0B-8D3F-842BB1B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0DAA4-4F06-4B64-AFD8-64C7B4AD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01655-4C6D-4DBB-9813-00BB514F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5316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D09B0-8C55-4B77-A33E-6ACE8ACB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C6819-37F5-478E-9E7A-97969F250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C1E94-80FE-4C0B-8949-4376F0341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8C48-B117-48E6-B962-853C41F76CA8}" type="datetime1">
              <a:rPr lang="en-US" smtClean="0"/>
              <a:t>10/19/2021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9DEB-7313-4426-A1DE-CFD10A18E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sz="1400">
                <a:solidFill>
                  <a:schemeClr val="tx2"/>
                </a:solidFill>
              </a:rPr>
              <a:t>©2015. All Rights Reserved. | www.MendelowConsulting.com | 301.325.5123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084F-B852-480D-8B77-EB45A59A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689100"/>
            <a:ext cx="8469312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36C973C-CFAA-124F-ADEA-DA8B038D3440}"/>
              </a:ext>
            </a:extLst>
          </p:cNvPr>
          <p:cNvSpPr txBox="1"/>
          <p:nvPr/>
        </p:nvSpPr>
        <p:spPr>
          <a:xfrm>
            <a:off x="2513014" y="3267075"/>
            <a:ext cx="1387475" cy="11128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3"/>
                </a:solidFill>
                <a:latin typeface="Georgia" charset="0"/>
                <a:ea typeface="Berthold Imago Book" charset="0"/>
                <a:cs typeface="Berthold Imago Book" charset="0"/>
              </a:rPr>
              <a:t>Define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3"/>
                </a:solidFill>
                <a:latin typeface="Georgia" charset="0"/>
                <a:ea typeface="Berthold Imago Book" charset="0"/>
                <a:cs typeface="Berthold Imago Book" charset="0"/>
              </a:rPr>
              <a:t>Purpose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Define my goal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What defines success?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(goal, scope, specs)</a:t>
            </a:r>
          </a:p>
        </p:txBody>
      </p:sp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1685926" y="355600"/>
            <a:ext cx="8524875" cy="584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dirty="0"/>
              <a:t>Create A Purposeful Network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42D554-72D4-F34B-B023-C30C12D4EDCB}"/>
              </a:ext>
            </a:extLst>
          </p:cNvPr>
          <p:cNvSpPr txBox="1"/>
          <p:nvPr/>
        </p:nvSpPr>
        <p:spPr>
          <a:xfrm>
            <a:off x="8151284" y="3178175"/>
            <a:ext cx="1586973" cy="1403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rgbClr val="3272AA"/>
                </a:solidFill>
                <a:latin typeface="Georgia" charset="0"/>
                <a:ea typeface="Berthold Imago Book" charset="0"/>
                <a:cs typeface="Berthold Imago Book" charset="0"/>
              </a:rPr>
              <a:t>Activate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rgbClr val="3272AA"/>
                </a:solidFill>
                <a:latin typeface="Georgia" charset="0"/>
                <a:ea typeface="Berthold Imago Book" charset="0"/>
                <a:cs typeface="Berthold Imago Book" charset="0"/>
              </a:rPr>
              <a:t>Network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Engage an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Intentional network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Reach out, connect,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collaborate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E1B847-D97A-A84F-A28A-85B73F2E9147}"/>
              </a:ext>
            </a:extLst>
          </p:cNvPr>
          <p:cNvSpPr txBox="1"/>
          <p:nvPr/>
        </p:nvSpPr>
        <p:spPr>
          <a:xfrm>
            <a:off x="5107152" y="3509964"/>
            <a:ext cx="2099934" cy="8959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Identify Gaps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Assess support needed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What would enhance my success?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Berthold Imago Book" charset="0"/>
                <a:cs typeface="Berthold Imago Book" charset="0"/>
              </a:rPr>
              <a:t>(expertise, feedback, connection)</a:t>
            </a:r>
          </a:p>
        </p:txBody>
      </p:sp>
      <p:pic>
        <p:nvPicPr>
          <p:cNvPr id="4403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1" y="5359400"/>
            <a:ext cx="6594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5">
            <a:extLst>
              <a:ext uri="{FF2B5EF4-FFF2-40B4-BE49-F238E27FC236}">
                <a16:creationId xmlns:a16="http://schemas.microsoft.com/office/drawing/2014/main" id="{D0A48023-5B64-47FA-BA47-95237FC4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7" y="6634164"/>
            <a:ext cx="52395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 dirty="0">
                <a:solidFill>
                  <a:srgbClr val="333333"/>
                </a:solidFill>
                <a:latin typeface="Imago"/>
              </a:rPr>
              <a:t>Adapted from Rob Cross’ work on Organizational Network Analysis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3993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TextBox 35"/>
          <p:cNvSpPr txBox="1">
            <a:spLocks noChangeArrowheads="1"/>
          </p:cNvSpPr>
          <p:nvPr/>
        </p:nvSpPr>
        <p:spPr bwMode="auto">
          <a:xfrm>
            <a:off x="36137" y="6634164"/>
            <a:ext cx="52395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 dirty="0">
                <a:solidFill>
                  <a:srgbClr val="333333"/>
                </a:solidFill>
                <a:latin typeface="Imago"/>
              </a:rPr>
              <a:t>Adapted from Rob Cross’ work on Organizational Network Analysis</a:t>
            </a: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1900239" y="369617"/>
            <a:ext cx="7680325" cy="5355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altLang="en-US" sz="4400" dirty="0"/>
              <a:t>Leverage Your Network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F323B9-E958-402A-A2CB-7A75F2CD9BC4}"/>
              </a:ext>
            </a:extLst>
          </p:cNvPr>
          <p:cNvGrpSpPr/>
          <p:nvPr/>
        </p:nvGrpSpPr>
        <p:grpSpPr>
          <a:xfrm>
            <a:off x="2016126" y="1498599"/>
            <a:ext cx="8039099" cy="4964115"/>
            <a:chOff x="2016126" y="1498599"/>
            <a:chExt cx="8039099" cy="4964115"/>
          </a:xfrm>
        </p:grpSpPr>
        <p:grpSp>
          <p:nvGrpSpPr>
            <p:cNvPr id="39940" name="Group 7"/>
            <p:cNvGrpSpPr>
              <a:grpSpLocks/>
            </p:cNvGrpSpPr>
            <p:nvPr/>
          </p:nvGrpSpPr>
          <p:grpSpPr bwMode="auto">
            <a:xfrm>
              <a:off x="2016126" y="1628774"/>
              <a:ext cx="639763" cy="641350"/>
              <a:chOff x="441528" y="1212096"/>
              <a:chExt cx="639856" cy="639772"/>
            </a:xfrm>
            <a:solidFill>
              <a:srgbClr val="7030A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08D8F3-F4D5-6F44-9047-DC573BBFAC53}"/>
                  </a:ext>
                </a:extLst>
              </p:cNvPr>
              <p:cNvSpPr/>
              <p:nvPr/>
            </p:nvSpPr>
            <p:spPr>
              <a:xfrm>
                <a:off x="441528" y="1212096"/>
                <a:ext cx="639856" cy="6397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28" name="Shape 2787">
                <a:extLst>
                  <a:ext uri="{FF2B5EF4-FFF2-40B4-BE49-F238E27FC236}">
                    <a16:creationId xmlns:a16="http://schemas.microsoft.com/office/drawing/2014/main" id="{AB1F77AD-781E-C74B-9F85-B924678BE511}"/>
                  </a:ext>
                </a:extLst>
              </p:cNvPr>
              <p:cNvSpPr/>
              <p:nvPr/>
            </p:nvSpPr>
            <p:spPr>
              <a:xfrm>
                <a:off x="597126" y="1372039"/>
                <a:ext cx="322310" cy="32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bg1"/>
              </a:solidFill>
              <a:ln w="3175" cmpd="sng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39941" name="Group 6"/>
            <p:cNvGrpSpPr>
              <a:grpSpLocks/>
            </p:cNvGrpSpPr>
            <p:nvPr/>
          </p:nvGrpSpPr>
          <p:grpSpPr bwMode="auto">
            <a:xfrm>
              <a:off x="2041526" y="2547938"/>
              <a:ext cx="639763" cy="639762"/>
              <a:chOff x="441528" y="2306967"/>
              <a:chExt cx="639856" cy="63977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92C78D3-22E2-9441-ADC3-DAD8C2479B46}"/>
                  </a:ext>
                </a:extLst>
              </p:cNvPr>
              <p:cNvSpPr/>
              <p:nvPr/>
            </p:nvSpPr>
            <p:spPr>
              <a:xfrm>
                <a:off x="441528" y="2306967"/>
                <a:ext cx="639856" cy="6397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31" name="Shape 2617">
                <a:extLst>
                  <a:ext uri="{FF2B5EF4-FFF2-40B4-BE49-F238E27FC236}">
                    <a16:creationId xmlns:a16="http://schemas.microsoft.com/office/drawing/2014/main" id="{81070DCF-0230-5A49-98A4-E89804F8A988}"/>
                  </a:ext>
                </a:extLst>
              </p:cNvPr>
              <p:cNvSpPr/>
              <p:nvPr/>
            </p:nvSpPr>
            <p:spPr>
              <a:xfrm>
                <a:off x="593950" y="2483182"/>
                <a:ext cx="336599" cy="274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7" y="20400"/>
                    </a:moveTo>
                    <a:cubicBezTo>
                      <a:pt x="4686" y="18711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2"/>
                      <a:pt x="8380" y="7241"/>
                      <a:pt x="8380" y="7241"/>
                    </a:cubicBezTo>
                    <a:cubicBezTo>
                      <a:pt x="8112" y="6505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1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5"/>
                      <a:pt x="12890" y="2039"/>
                      <a:pt x="13313" y="3271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2"/>
                    </a:cubicBezTo>
                    <a:cubicBezTo>
                      <a:pt x="13386" y="9109"/>
                      <a:pt x="13260" y="9534"/>
                      <a:pt x="13227" y="9619"/>
                    </a:cubicBezTo>
                    <a:cubicBezTo>
                      <a:pt x="13219" y="9631"/>
                      <a:pt x="13101" y="9814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1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1"/>
                    </a:cubicBezTo>
                    <a:cubicBezTo>
                      <a:pt x="13957" y="10421"/>
                      <a:pt x="14531" y="9807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5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79"/>
                    </a:cubicBezTo>
                    <a:cubicBezTo>
                      <a:pt x="6540" y="5168"/>
                      <a:pt x="7179" y="6892"/>
                      <a:pt x="7494" y="7758"/>
                    </a:cubicBezTo>
                    <a:cubicBezTo>
                      <a:pt x="7110" y="9740"/>
                      <a:pt x="7642" y="10421"/>
                      <a:pt x="7642" y="10421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6"/>
                    </a:moveTo>
                    <a:cubicBezTo>
                      <a:pt x="19516" y="15006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5"/>
                    </a:cubicBezTo>
                    <a:cubicBezTo>
                      <a:pt x="19388" y="7760"/>
                      <a:pt x="19900" y="6419"/>
                      <a:pt x="19470" y="5184"/>
                    </a:cubicBezTo>
                    <a:cubicBezTo>
                      <a:pt x="18974" y="3714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3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0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5"/>
                      <a:pt x="17332" y="3919"/>
                    </a:cubicBezTo>
                    <a:cubicBezTo>
                      <a:pt x="17375" y="3953"/>
                      <a:pt x="17421" y="3983"/>
                      <a:pt x="17467" y="4008"/>
                    </a:cubicBezTo>
                    <a:cubicBezTo>
                      <a:pt x="17950" y="4265"/>
                      <a:pt x="18131" y="4362"/>
                      <a:pt x="18562" y="5641"/>
                    </a:cubicBezTo>
                    <a:cubicBezTo>
                      <a:pt x="18822" y="6387"/>
                      <a:pt x="18452" y="7378"/>
                      <a:pt x="18253" y="7911"/>
                    </a:cubicBezTo>
                    <a:cubicBezTo>
                      <a:pt x="18161" y="8156"/>
                      <a:pt x="18130" y="8457"/>
                      <a:pt x="18182" y="8718"/>
                    </a:cubicBezTo>
                    <a:cubicBezTo>
                      <a:pt x="18316" y="9392"/>
                      <a:pt x="18254" y="9706"/>
                      <a:pt x="18232" y="9784"/>
                    </a:cubicBezTo>
                    <a:cubicBezTo>
                      <a:pt x="18230" y="9788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3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8"/>
                      <a:pt x="19516" y="15006"/>
                    </a:cubicBezTo>
                    <a:moveTo>
                      <a:pt x="2371" y="16155"/>
                    </a:moveTo>
                    <a:cubicBezTo>
                      <a:pt x="3030" y="15933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8"/>
                      <a:pt x="3367" y="9784"/>
                    </a:cubicBezTo>
                    <a:cubicBezTo>
                      <a:pt x="3346" y="9706"/>
                      <a:pt x="3283" y="9392"/>
                      <a:pt x="3418" y="8718"/>
                    </a:cubicBezTo>
                    <a:cubicBezTo>
                      <a:pt x="3470" y="8457"/>
                      <a:pt x="3439" y="8156"/>
                      <a:pt x="3347" y="7911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2"/>
                      <a:pt x="3649" y="4265"/>
                      <a:pt x="4133" y="4008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5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5"/>
                    </a:cubicBezTo>
                    <a:cubicBezTo>
                      <a:pt x="6045" y="3548"/>
                      <a:pt x="6096" y="3341"/>
                      <a:pt x="6165" y="3134"/>
                    </a:cubicBezTo>
                    <a:cubicBezTo>
                      <a:pt x="6225" y="2950"/>
                      <a:pt x="6289" y="2793"/>
                      <a:pt x="6351" y="2630"/>
                    </a:cubicBezTo>
                    <a:cubicBezTo>
                      <a:pt x="6046" y="2468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4"/>
                      <a:pt x="2130" y="5184"/>
                    </a:cubicBezTo>
                    <a:cubicBezTo>
                      <a:pt x="1700" y="6419"/>
                      <a:pt x="2212" y="7760"/>
                      <a:pt x="2464" y="8435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6"/>
                      <a:pt x="2084" y="15006"/>
                    </a:cubicBezTo>
                    <a:cubicBezTo>
                      <a:pt x="1191" y="15388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bg1"/>
              </a:solidFill>
              <a:ln w="3175" cmpd="sng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39942" name="Group 4"/>
            <p:cNvGrpSpPr>
              <a:grpSpLocks/>
            </p:cNvGrpSpPr>
            <p:nvPr/>
          </p:nvGrpSpPr>
          <p:grpSpPr bwMode="auto">
            <a:xfrm>
              <a:off x="2047876" y="4500563"/>
              <a:ext cx="639763" cy="639762"/>
              <a:chOff x="441528" y="4299633"/>
              <a:chExt cx="639856" cy="63977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A84BFC3-43FD-AE4E-8087-4B42376F8496}"/>
                  </a:ext>
                </a:extLst>
              </p:cNvPr>
              <p:cNvSpPr/>
              <p:nvPr/>
            </p:nvSpPr>
            <p:spPr>
              <a:xfrm>
                <a:off x="441528" y="4299633"/>
                <a:ext cx="639856" cy="6397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32" name="Shape 2621">
                <a:extLst>
                  <a:ext uri="{FF2B5EF4-FFF2-40B4-BE49-F238E27FC236}">
                    <a16:creationId xmlns:a16="http://schemas.microsoft.com/office/drawing/2014/main" id="{5FC1B395-0589-A64F-922F-A71BC0A52EAE}"/>
                  </a:ext>
                </a:extLst>
              </p:cNvPr>
              <p:cNvSpPr/>
              <p:nvPr/>
            </p:nvSpPr>
            <p:spPr>
              <a:xfrm>
                <a:off x="544731" y="4494898"/>
                <a:ext cx="419161" cy="26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057"/>
                    </a:moveTo>
                    <a:cubicBezTo>
                      <a:pt x="5378" y="20057"/>
                      <a:pt x="982" y="13445"/>
                      <a:pt x="982" y="10800"/>
                    </a:cubicBezTo>
                    <a:cubicBezTo>
                      <a:pt x="982" y="8155"/>
                      <a:pt x="5378" y="1543"/>
                      <a:pt x="10800" y="1543"/>
                    </a:cubicBezTo>
                    <a:cubicBezTo>
                      <a:pt x="16223" y="1543"/>
                      <a:pt x="20618" y="8155"/>
                      <a:pt x="20618" y="10800"/>
                    </a:cubicBezTo>
                    <a:cubicBezTo>
                      <a:pt x="20618" y="13445"/>
                      <a:pt x="16223" y="20057"/>
                      <a:pt x="10800" y="20057"/>
                    </a:cubicBezTo>
                    <a:moveTo>
                      <a:pt x="10800" y="0"/>
                    </a:moveTo>
                    <a:cubicBezTo>
                      <a:pt x="4835" y="0"/>
                      <a:pt x="0" y="7714"/>
                      <a:pt x="0" y="10800"/>
                    </a:cubicBezTo>
                    <a:cubicBezTo>
                      <a:pt x="0" y="13886"/>
                      <a:pt x="4835" y="21600"/>
                      <a:pt x="10800" y="21600"/>
                    </a:cubicBezTo>
                    <a:cubicBezTo>
                      <a:pt x="16765" y="21600"/>
                      <a:pt x="21600" y="13886"/>
                      <a:pt x="21600" y="10800"/>
                    </a:cubicBezTo>
                    <a:cubicBezTo>
                      <a:pt x="21600" y="7714"/>
                      <a:pt x="16765" y="0"/>
                      <a:pt x="10800" y="0"/>
                    </a:cubicBezTo>
                    <a:moveTo>
                      <a:pt x="10800" y="16971"/>
                    </a:moveTo>
                    <a:cubicBezTo>
                      <a:pt x="8631" y="16971"/>
                      <a:pt x="6873" y="14209"/>
                      <a:pt x="6873" y="10800"/>
                    </a:cubicBezTo>
                    <a:cubicBezTo>
                      <a:pt x="6873" y="7392"/>
                      <a:pt x="8631" y="4629"/>
                      <a:pt x="10800" y="4629"/>
                    </a:cubicBezTo>
                    <a:cubicBezTo>
                      <a:pt x="12969" y="4629"/>
                      <a:pt x="14727" y="7392"/>
                      <a:pt x="14727" y="10800"/>
                    </a:cubicBezTo>
                    <a:cubicBezTo>
                      <a:pt x="14727" y="14209"/>
                      <a:pt x="12969" y="16971"/>
                      <a:pt x="10800" y="16971"/>
                    </a:cubicBezTo>
                    <a:moveTo>
                      <a:pt x="10800" y="3087"/>
                    </a:moveTo>
                    <a:cubicBezTo>
                      <a:pt x="8088" y="3087"/>
                      <a:pt x="5891" y="6540"/>
                      <a:pt x="5891" y="10800"/>
                    </a:cubicBezTo>
                    <a:cubicBezTo>
                      <a:pt x="5891" y="15061"/>
                      <a:pt x="8088" y="18514"/>
                      <a:pt x="10800" y="18514"/>
                    </a:cubicBezTo>
                    <a:cubicBezTo>
                      <a:pt x="13512" y="18514"/>
                      <a:pt x="15709" y="15061"/>
                      <a:pt x="15709" y="10800"/>
                    </a:cubicBezTo>
                    <a:cubicBezTo>
                      <a:pt x="15709" y="6540"/>
                      <a:pt x="13512" y="3087"/>
                      <a:pt x="10800" y="3087"/>
                    </a:cubicBezTo>
                    <a:moveTo>
                      <a:pt x="10800" y="8486"/>
                    </a:moveTo>
                    <a:cubicBezTo>
                      <a:pt x="9987" y="8486"/>
                      <a:pt x="9327" y="9523"/>
                      <a:pt x="9327" y="10800"/>
                    </a:cubicBezTo>
                    <a:cubicBezTo>
                      <a:pt x="9327" y="12078"/>
                      <a:pt x="9987" y="13114"/>
                      <a:pt x="10800" y="13114"/>
                    </a:cubicBezTo>
                    <a:cubicBezTo>
                      <a:pt x="11613" y="13114"/>
                      <a:pt x="12273" y="12078"/>
                      <a:pt x="12273" y="10800"/>
                    </a:cubicBezTo>
                    <a:cubicBezTo>
                      <a:pt x="12273" y="9523"/>
                      <a:pt x="11613" y="8486"/>
                      <a:pt x="10800" y="8486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D142EE-7EBC-BD47-852E-73F40168EC98}"/>
                </a:ext>
              </a:extLst>
            </p:cNvPr>
            <p:cNvSpPr/>
            <p:nvPr/>
          </p:nvSpPr>
          <p:spPr>
            <a:xfrm>
              <a:off x="2041526" y="5532439"/>
              <a:ext cx="639763" cy="638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9" tIns="68575" rIns="137149" bIns="68575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  <a:cs typeface="Century Gothic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id-ID" altLang="en-US" sz="2700">
                <a:solidFill>
                  <a:srgbClr val="FFFFFF"/>
                </a:solidFill>
                <a:latin typeface="Sinkin Sans 300 Light"/>
                <a:ea typeface="Sinkin Sans 300 Light"/>
                <a:cs typeface="Sinkin Sans 300 Light"/>
              </a:endParaRPr>
            </a:p>
          </p:txBody>
        </p:sp>
        <p:sp>
          <p:nvSpPr>
            <p:cNvPr id="42" name="Shape 2779">
              <a:extLst>
                <a:ext uri="{FF2B5EF4-FFF2-40B4-BE49-F238E27FC236}">
                  <a16:creationId xmlns:a16="http://schemas.microsoft.com/office/drawing/2014/main" id="{4ED1847F-F727-794D-9899-6E03FF8A9A63}"/>
                </a:ext>
              </a:extLst>
            </p:cNvPr>
            <p:cNvSpPr/>
            <p:nvPr/>
          </p:nvSpPr>
          <p:spPr>
            <a:xfrm>
              <a:off x="2225676" y="5621339"/>
              <a:ext cx="284163" cy="39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" y="16691"/>
                  </a:moveTo>
                  <a:lnTo>
                    <a:pt x="5303" y="12525"/>
                  </a:lnTo>
                  <a:lnTo>
                    <a:pt x="5294" y="12521"/>
                  </a:lnTo>
                  <a:cubicBezTo>
                    <a:pt x="5355" y="12447"/>
                    <a:pt x="5400" y="12365"/>
                    <a:pt x="5400" y="12273"/>
                  </a:cubicBezTo>
                  <a:cubicBezTo>
                    <a:pt x="5400" y="12001"/>
                    <a:pt x="5098" y="11782"/>
                    <a:pt x="4725" y="11782"/>
                  </a:cubicBezTo>
                  <a:lnTo>
                    <a:pt x="3375" y="11782"/>
                  </a:lnTo>
                  <a:lnTo>
                    <a:pt x="6615" y="8640"/>
                  </a:lnTo>
                  <a:lnTo>
                    <a:pt x="6606" y="8635"/>
                  </a:lnTo>
                  <a:cubicBezTo>
                    <a:pt x="6691" y="8553"/>
                    <a:pt x="6750" y="8456"/>
                    <a:pt x="6750" y="8345"/>
                  </a:cubicBezTo>
                  <a:cubicBezTo>
                    <a:pt x="6750" y="8075"/>
                    <a:pt x="6448" y="7855"/>
                    <a:pt x="6075" y="7855"/>
                  </a:cubicBezTo>
                  <a:lnTo>
                    <a:pt x="4855" y="7855"/>
                  </a:lnTo>
                  <a:lnTo>
                    <a:pt x="8548" y="4785"/>
                  </a:lnTo>
                  <a:lnTo>
                    <a:pt x="8544" y="4782"/>
                  </a:lnTo>
                  <a:cubicBezTo>
                    <a:pt x="8683" y="4691"/>
                    <a:pt x="8775" y="4564"/>
                    <a:pt x="8775" y="4418"/>
                  </a:cubicBezTo>
                  <a:cubicBezTo>
                    <a:pt x="8775" y="4147"/>
                    <a:pt x="8473" y="3927"/>
                    <a:pt x="8100" y="3927"/>
                  </a:cubicBezTo>
                  <a:lnTo>
                    <a:pt x="7029" y="3927"/>
                  </a:lnTo>
                  <a:lnTo>
                    <a:pt x="10800" y="1185"/>
                  </a:lnTo>
                  <a:lnTo>
                    <a:pt x="14571" y="3927"/>
                  </a:lnTo>
                  <a:lnTo>
                    <a:pt x="13500" y="3927"/>
                  </a:lnTo>
                  <a:cubicBezTo>
                    <a:pt x="13128" y="3927"/>
                    <a:pt x="12825" y="4147"/>
                    <a:pt x="12825" y="4418"/>
                  </a:cubicBezTo>
                  <a:cubicBezTo>
                    <a:pt x="12825" y="4564"/>
                    <a:pt x="12917" y="4691"/>
                    <a:pt x="13056" y="4782"/>
                  </a:cubicBezTo>
                  <a:lnTo>
                    <a:pt x="13052" y="4785"/>
                  </a:lnTo>
                  <a:lnTo>
                    <a:pt x="16744" y="7855"/>
                  </a:lnTo>
                  <a:lnTo>
                    <a:pt x="15525" y="7855"/>
                  </a:lnTo>
                  <a:cubicBezTo>
                    <a:pt x="15153" y="7855"/>
                    <a:pt x="14850" y="8075"/>
                    <a:pt x="14850" y="8345"/>
                  </a:cubicBezTo>
                  <a:cubicBezTo>
                    <a:pt x="14850" y="8456"/>
                    <a:pt x="14909" y="8553"/>
                    <a:pt x="14994" y="8635"/>
                  </a:cubicBezTo>
                  <a:lnTo>
                    <a:pt x="14985" y="8640"/>
                  </a:lnTo>
                  <a:lnTo>
                    <a:pt x="18225" y="11782"/>
                  </a:lnTo>
                  <a:lnTo>
                    <a:pt x="16875" y="11782"/>
                  </a:lnTo>
                  <a:cubicBezTo>
                    <a:pt x="16503" y="11782"/>
                    <a:pt x="16200" y="12001"/>
                    <a:pt x="16200" y="12273"/>
                  </a:cubicBezTo>
                  <a:cubicBezTo>
                    <a:pt x="16200" y="12365"/>
                    <a:pt x="16244" y="12447"/>
                    <a:pt x="16306" y="12521"/>
                  </a:cubicBezTo>
                  <a:lnTo>
                    <a:pt x="16296" y="12525"/>
                  </a:lnTo>
                  <a:lnTo>
                    <a:pt x="19733" y="16691"/>
                  </a:lnTo>
                  <a:cubicBezTo>
                    <a:pt x="19733" y="16691"/>
                    <a:pt x="1867" y="16691"/>
                    <a:pt x="1867" y="16691"/>
                  </a:cubicBezTo>
                  <a:close/>
                  <a:moveTo>
                    <a:pt x="12150" y="20618"/>
                  </a:moveTo>
                  <a:lnTo>
                    <a:pt x="9450" y="20618"/>
                  </a:lnTo>
                  <a:lnTo>
                    <a:pt x="9450" y="17673"/>
                  </a:lnTo>
                  <a:lnTo>
                    <a:pt x="12150" y="17673"/>
                  </a:lnTo>
                  <a:cubicBezTo>
                    <a:pt x="12150" y="17673"/>
                    <a:pt x="12150" y="20618"/>
                    <a:pt x="12150" y="20618"/>
                  </a:cubicBezTo>
                  <a:close/>
                  <a:moveTo>
                    <a:pt x="21494" y="16933"/>
                  </a:moveTo>
                  <a:lnTo>
                    <a:pt x="21503" y="16929"/>
                  </a:lnTo>
                  <a:lnTo>
                    <a:pt x="18067" y="12764"/>
                  </a:lnTo>
                  <a:lnTo>
                    <a:pt x="19575" y="12764"/>
                  </a:lnTo>
                  <a:cubicBezTo>
                    <a:pt x="19948" y="12764"/>
                    <a:pt x="20250" y="12544"/>
                    <a:pt x="20250" y="12273"/>
                  </a:cubicBezTo>
                  <a:cubicBezTo>
                    <a:pt x="20250" y="12162"/>
                    <a:pt x="20191" y="12066"/>
                    <a:pt x="20106" y="11983"/>
                  </a:cubicBezTo>
                  <a:lnTo>
                    <a:pt x="20115" y="11978"/>
                  </a:lnTo>
                  <a:lnTo>
                    <a:pt x="16875" y="8836"/>
                  </a:lnTo>
                  <a:lnTo>
                    <a:pt x="18225" y="8836"/>
                  </a:lnTo>
                  <a:cubicBezTo>
                    <a:pt x="18598" y="8836"/>
                    <a:pt x="18900" y="8617"/>
                    <a:pt x="18900" y="8345"/>
                  </a:cubicBezTo>
                  <a:cubicBezTo>
                    <a:pt x="18900" y="8200"/>
                    <a:pt x="18808" y="8072"/>
                    <a:pt x="18669" y="7982"/>
                  </a:cubicBezTo>
                  <a:lnTo>
                    <a:pt x="18673" y="7978"/>
                  </a:lnTo>
                  <a:lnTo>
                    <a:pt x="14980" y="4909"/>
                  </a:lnTo>
                  <a:lnTo>
                    <a:pt x="16200" y="4909"/>
                  </a:lnTo>
                  <a:cubicBezTo>
                    <a:pt x="16573" y="4909"/>
                    <a:pt x="16875" y="4690"/>
                    <a:pt x="16875" y="4418"/>
                  </a:cubicBezTo>
                  <a:cubicBezTo>
                    <a:pt x="16875" y="4283"/>
                    <a:pt x="16800" y="4160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1" y="4160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lnTo>
                    <a:pt x="6619" y="4909"/>
                  </a:lnTo>
                  <a:lnTo>
                    <a:pt x="2927" y="7978"/>
                  </a:lnTo>
                  <a:lnTo>
                    <a:pt x="2931" y="7982"/>
                  </a:lnTo>
                  <a:cubicBezTo>
                    <a:pt x="2792" y="8072"/>
                    <a:pt x="2700" y="8200"/>
                    <a:pt x="2700" y="8345"/>
                  </a:cubicBezTo>
                  <a:cubicBezTo>
                    <a:pt x="2700" y="8617"/>
                    <a:pt x="3003" y="8836"/>
                    <a:pt x="3375" y="8836"/>
                  </a:cubicBezTo>
                  <a:lnTo>
                    <a:pt x="4725" y="8836"/>
                  </a:lnTo>
                  <a:lnTo>
                    <a:pt x="1485" y="11978"/>
                  </a:lnTo>
                  <a:lnTo>
                    <a:pt x="1494" y="11983"/>
                  </a:lnTo>
                  <a:cubicBezTo>
                    <a:pt x="1409" y="12066"/>
                    <a:pt x="1350" y="12162"/>
                    <a:pt x="1350" y="12273"/>
                  </a:cubicBezTo>
                  <a:cubicBezTo>
                    <a:pt x="1350" y="12544"/>
                    <a:pt x="1653" y="12764"/>
                    <a:pt x="2025" y="12764"/>
                  </a:cubicBezTo>
                  <a:lnTo>
                    <a:pt x="3533" y="12764"/>
                  </a:lnTo>
                  <a:lnTo>
                    <a:pt x="96" y="16929"/>
                  </a:lnTo>
                  <a:lnTo>
                    <a:pt x="106" y="16933"/>
                  </a:lnTo>
                  <a:cubicBezTo>
                    <a:pt x="44" y="17007"/>
                    <a:pt x="0" y="17089"/>
                    <a:pt x="0" y="17182"/>
                  </a:cubicBezTo>
                  <a:cubicBezTo>
                    <a:pt x="0" y="17453"/>
                    <a:pt x="303" y="17673"/>
                    <a:pt x="675" y="17673"/>
                  </a:cubicBezTo>
                  <a:lnTo>
                    <a:pt x="8100" y="17673"/>
                  </a:lnTo>
                  <a:lnTo>
                    <a:pt x="8100" y="21109"/>
                  </a:lnTo>
                  <a:cubicBezTo>
                    <a:pt x="8100" y="21380"/>
                    <a:pt x="8403" y="21600"/>
                    <a:pt x="8775" y="21600"/>
                  </a:cubicBezTo>
                  <a:lnTo>
                    <a:pt x="12825" y="21600"/>
                  </a:lnTo>
                  <a:cubicBezTo>
                    <a:pt x="13198" y="21600"/>
                    <a:pt x="13500" y="21380"/>
                    <a:pt x="13500" y="21109"/>
                  </a:cubicBezTo>
                  <a:lnTo>
                    <a:pt x="13500" y="17673"/>
                  </a:lnTo>
                  <a:lnTo>
                    <a:pt x="20925" y="17673"/>
                  </a:lnTo>
                  <a:cubicBezTo>
                    <a:pt x="21298" y="17673"/>
                    <a:pt x="21600" y="17453"/>
                    <a:pt x="21600" y="17182"/>
                  </a:cubicBezTo>
                  <a:cubicBezTo>
                    <a:pt x="21600" y="17089"/>
                    <a:pt x="21555" y="17007"/>
                    <a:pt x="21494" y="16933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28575" tIns="28575" rIns="28575" bIns="28575" anchor="ctr"/>
            <a:lstStyle/>
            <a:p>
              <a:pPr defTabSz="34289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>
                <a:solidFill>
                  <a:schemeClr val="accent3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945" name="TextBox 13"/>
            <p:cNvSpPr txBox="1">
              <a:spLocks noChangeArrowheads="1"/>
            </p:cNvSpPr>
            <p:nvPr/>
          </p:nvSpPr>
          <p:spPr bwMode="auto">
            <a:xfrm>
              <a:off x="3122613" y="1498599"/>
              <a:ext cx="6932612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8064A2"/>
                  </a:solidFill>
                </a:rPr>
                <a:t>Think/Innovate</a:t>
              </a:r>
              <a:endParaRPr lang="en-US" altLang="en-US" sz="2000">
                <a:solidFill>
                  <a:srgbClr val="8064A2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595959"/>
                  </a:solidFill>
                </a:rPr>
                <a:t>Who brings new expertise and helps you to see problems from different angles and discover new ideas?</a:t>
              </a:r>
            </a:p>
          </p:txBody>
        </p:sp>
        <p:sp>
          <p:nvSpPr>
            <p:cNvPr id="39946" name="TextBox 33"/>
            <p:cNvSpPr txBox="1">
              <a:spLocks noChangeArrowheads="1"/>
            </p:cNvSpPr>
            <p:nvPr/>
          </p:nvSpPr>
          <p:spPr bwMode="auto">
            <a:xfrm>
              <a:off x="3148013" y="2419351"/>
              <a:ext cx="6780212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Execute</a:t>
              </a:r>
              <a:endParaRPr lang="en-US" altLang="en-US" sz="2000">
                <a:solidFill>
                  <a:schemeClr val="accent1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595959"/>
                  </a:solidFill>
                </a:rPr>
                <a:t>Who from your current network helps to get work done?</a:t>
              </a:r>
            </a:p>
          </p:txBody>
        </p:sp>
        <p:sp>
          <p:nvSpPr>
            <p:cNvPr id="39947" name="TextBox 34"/>
            <p:cNvSpPr txBox="1">
              <a:spLocks noChangeArrowheads="1"/>
            </p:cNvSpPr>
            <p:nvPr/>
          </p:nvSpPr>
          <p:spPr bwMode="auto">
            <a:xfrm>
              <a:off x="3110526" y="3506790"/>
              <a:ext cx="6932612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7BC2A"/>
                  </a:solidFill>
                </a:rPr>
                <a:t>Attract Support</a:t>
              </a:r>
              <a:endParaRPr lang="en-US" altLang="en-US" sz="2000" u="sng" dirty="0">
                <a:solidFill>
                  <a:srgbClr val="F7BC2A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595959"/>
                  </a:solidFill>
                </a:rPr>
                <a:t>Who from your current network helps you to attract political support and resources?</a:t>
              </a:r>
              <a:endParaRPr lang="en-US" altLang="en-US" sz="2000" u="sng" dirty="0">
                <a:solidFill>
                  <a:srgbClr val="595959"/>
                </a:solidFill>
              </a:endParaRPr>
            </a:p>
          </p:txBody>
        </p:sp>
        <p:sp>
          <p:nvSpPr>
            <p:cNvPr id="39948" name="TextBox 32"/>
            <p:cNvSpPr txBox="1">
              <a:spLocks noChangeArrowheads="1"/>
            </p:cNvSpPr>
            <p:nvPr/>
          </p:nvSpPr>
          <p:spPr bwMode="auto">
            <a:xfrm>
              <a:off x="3110526" y="4489452"/>
              <a:ext cx="6932612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Learn and Adapt</a:t>
              </a:r>
              <a:endParaRPr lang="en-US" altLang="en-US" sz="2000">
                <a:solidFill>
                  <a:srgbClr val="FF0000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595959"/>
                  </a:solidFill>
                </a:rPr>
                <a:t>Who from your current network helps you to develop new skills to fill skill gaps and adapt to change?</a:t>
              </a:r>
              <a:endParaRPr lang="en-US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39949" name="TextBox 36"/>
            <p:cNvSpPr txBox="1">
              <a:spLocks noChangeArrowheads="1"/>
            </p:cNvSpPr>
            <p:nvPr/>
          </p:nvSpPr>
          <p:spPr bwMode="auto">
            <a:xfrm>
              <a:off x="3085126" y="5561014"/>
              <a:ext cx="6932612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8FB08C"/>
                  </a:solidFill>
                </a:rPr>
                <a:t>Thrive</a:t>
              </a:r>
              <a:endParaRPr lang="en-US" altLang="en-US" sz="2000">
                <a:solidFill>
                  <a:srgbClr val="8FB08C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595959"/>
                  </a:solidFill>
                </a:rPr>
                <a:t>Who from your current network supports your physical and mental health ? Who helps restore sense of purpose?</a:t>
              </a:r>
            </a:p>
          </p:txBody>
        </p:sp>
        <p:grpSp>
          <p:nvGrpSpPr>
            <p:cNvPr id="39950" name="Group 5"/>
            <p:cNvGrpSpPr>
              <a:grpSpLocks/>
            </p:cNvGrpSpPr>
            <p:nvPr/>
          </p:nvGrpSpPr>
          <p:grpSpPr bwMode="auto">
            <a:xfrm>
              <a:off x="2041526" y="3541713"/>
              <a:ext cx="639763" cy="639762"/>
              <a:chOff x="441528" y="3325198"/>
              <a:chExt cx="639856" cy="63977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7C039F-A53D-354F-AC4D-D0203AD80004}"/>
                  </a:ext>
                </a:extLst>
              </p:cNvPr>
              <p:cNvSpPr/>
              <p:nvPr/>
            </p:nvSpPr>
            <p:spPr>
              <a:xfrm>
                <a:off x="441528" y="3325198"/>
                <a:ext cx="639856" cy="639772"/>
              </a:xfrm>
              <a:prstGeom prst="ellipse">
                <a:avLst/>
              </a:prstGeom>
              <a:solidFill>
                <a:srgbClr val="F7BC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26" name="Shape 2580">
                <a:extLst>
                  <a:ext uri="{FF2B5EF4-FFF2-40B4-BE49-F238E27FC236}">
                    <a16:creationId xmlns:a16="http://schemas.microsoft.com/office/drawing/2014/main" id="{DADA6ED8-AE69-D14B-A5E9-53F5C2F2D92E}"/>
                  </a:ext>
                </a:extLst>
              </p:cNvPr>
              <p:cNvSpPr/>
              <p:nvPr/>
            </p:nvSpPr>
            <p:spPr>
              <a:xfrm>
                <a:off x="560608" y="3445850"/>
                <a:ext cx="392169" cy="392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45" y="15886"/>
                    </a:moveTo>
                    <a:lnTo>
                      <a:pt x="10478" y="18984"/>
                    </a:lnTo>
                    <a:lnTo>
                      <a:pt x="7944" y="17126"/>
                    </a:lnTo>
                    <a:lnTo>
                      <a:pt x="7364" y="16700"/>
                    </a:lnTo>
                    <a:lnTo>
                      <a:pt x="6783" y="17126"/>
                    </a:lnTo>
                    <a:lnTo>
                      <a:pt x="4249" y="18984"/>
                    </a:lnTo>
                    <a:lnTo>
                      <a:pt x="5283" y="15886"/>
                    </a:lnTo>
                    <a:lnTo>
                      <a:pt x="5505" y="15220"/>
                    </a:lnTo>
                    <a:lnTo>
                      <a:pt x="4946" y="14794"/>
                    </a:lnTo>
                    <a:lnTo>
                      <a:pt x="2908" y="13240"/>
                    </a:lnTo>
                    <a:lnTo>
                      <a:pt x="6037" y="13240"/>
                    </a:lnTo>
                    <a:lnTo>
                      <a:pt x="6275" y="12602"/>
                    </a:lnTo>
                    <a:lnTo>
                      <a:pt x="7364" y="9683"/>
                    </a:lnTo>
                    <a:lnTo>
                      <a:pt x="8452" y="12602"/>
                    </a:lnTo>
                    <a:lnTo>
                      <a:pt x="8690" y="13240"/>
                    </a:lnTo>
                    <a:lnTo>
                      <a:pt x="11820" y="13240"/>
                    </a:lnTo>
                    <a:lnTo>
                      <a:pt x="9781" y="14794"/>
                    </a:lnTo>
                    <a:lnTo>
                      <a:pt x="9223" y="15220"/>
                    </a:lnTo>
                    <a:cubicBezTo>
                      <a:pt x="9223" y="15220"/>
                      <a:pt x="9445" y="15886"/>
                      <a:pt x="9445" y="15886"/>
                    </a:cubicBezTo>
                    <a:close/>
                    <a:moveTo>
                      <a:pt x="9372" y="12259"/>
                    </a:moveTo>
                    <a:lnTo>
                      <a:pt x="7364" y="6873"/>
                    </a:lnTo>
                    <a:lnTo>
                      <a:pt x="5355" y="12259"/>
                    </a:lnTo>
                    <a:lnTo>
                      <a:pt x="0" y="12259"/>
                    </a:lnTo>
                    <a:lnTo>
                      <a:pt x="4351" y="15575"/>
                    </a:lnTo>
                    <a:lnTo>
                      <a:pt x="2343" y="21600"/>
                    </a:lnTo>
                    <a:lnTo>
                      <a:pt x="7364" y="17918"/>
                    </a:lnTo>
                    <a:lnTo>
                      <a:pt x="12384" y="21600"/>
                    </a:lnTo>
                    <a:lnTo>
                      <a:pt x="10376" y="15575"/>
                    </a:lnTo>
                    <a:lnTo>
                      <a:pt x="14727" y="12259"/>
                    </a:lnTo>
                    <a:cubicBezTo>
                      <a:pt x="14727" y="12259"/>
                      <a:pt x="9372" y="12259"/>
                      <a:pt x="9372" y="12259"/>
                    </a:cubicBezTo>
                    <a:close/>
                    <a:moveTo>
                      <a:pt x="16781" y="7308"/>
                    </a:moveTo>
                    <a:lnTo>
                      <a:pt x="16200" y="6883"/>
                    </a:lnTo>
                    <a:lnTo>
                      <a:pt x="15619" y="7308"/>
                    </a:lnTo>
                    <a:lnTo>
                      <a:pt x="14426" y="8184"/>
                    </a:lnTo>
                    <a:lnTo>
                      <a:pt x="14922" y="6693"/>
                    </a:lnTo>
                    <a:lnTo>
                      <a:pt x="15143" y="6031"/>
                    </a:lnTo>
                    <a:lnTo>
                      <a:pt x="14590" y="5605"/>
                    </a:lnTo>
                    <a:lnTo>
                      <a:pt x="13682" y="4905"/>
                    </a:lnTo>
                    <a:lnTo>
                      <a:pt x="15408" y="4905"/>
                    </a:lnTo>
                    <a:lnTo>
                      <a:pt x="15647" y="4267"/>
                    </a:lnTo>
                    <a:lnTo>
                      <a:pt x="16200" y="2793"/>
                    </a:lnTo>
                    <a:lnTo>
                      <a:pt x="16754" y="4267"/>
                    </a:lnTo>
                    <a:lnTo>
                      <a:pt x="16992" y="4905"/>
                    </a:lnTo>
                    <a:lnTo>
                      <a:pt x="18718" y="4905"/>
                    </a:lnTo>
                    <a:lnTo>
                      <a:pt x="17810" y="5605"/>
                    </a:lnTo>
                    <a:lnTo>
                      <a:pt x="17257" y="6031"/>
                    </a:lnTo>
                    <a:lnTo>
                      <a:pt x="17478" y="6693"/>
                    </a:lnTo>
                    <a:lnTo>
                      <a:pt x="17975" y="8184"/>
                    </a:lnTo>
                    <a:cubicBezTo>
                      <a:pt x="17975" y="8184"/>
                      <a:pt x="16781" y="7308"/>
                      <a:pt x="16781" y="7308"/>
                    </a:cubicBezTo>
                    <a:close/>
                    <a:moveTo>
                      <a:pt x="21600" y="3922"/>
                    </a:moveTo>
                    <a:lnTo>
                      <a:pt x="17673" y="3922"/>
                    </a:lnTo>
                    <a:lnTo>
                      <a:pt x="16200" y="0"/>
                    </a:lnTo>
                    <a:lnTo>
                      <a:pt x="14727" y="3922"/>
                    </a:lnTo>
                    <a:lnTo>
                      <a:pt x="10800" y="3922"/>
                    </a:lnTo>
                    <a:lnTo>
                      <a:pt x="13991" y="6382"/>
                    </a:lnTo>
                    <a:lnTo>
                      <a:pt x="12518" y="10800"/>
                    </a:lnTo>
                    <a:lnTo>
                      <a:pt x="16200" y="8100"/>
                    </a:lnTo>
                    <a:lnTo>
                      <a:pt x="19882" y="10800"/>
                    </a:lnTo>
                    <a:lnTo>
                      <a:pt x="18409" y="6382"/>
                    </a:lnTo>
                    <a:cubicBezTo>
                      <a:pt x="18409" y="6382"/>
                      <a:pt x="21600" y="3922"/>
                      <a:pt x="21600" y="39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126CD42-7126-7442-96D8-42B322E3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45" y="175569"/>
            <a:ext cx="10515600" cy="1325563"/>
          </a:xfrm>
        </p:spPr>
        <p:txBody>
          <a:bodyPr/>
          <a:lstStyle/>
          <a:p>
            <a:r>
              <a:rPr lang="en-US" altLang="en-US" dirty="0"/>
              <a:t>Identify a Personal Board of Directors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84E843C-B293-4C46-93C7-2491C64D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590371"/>
              </p:ext>
            </p:extLst>
          </p:nvPr>
        </p:nvGraphicFramePr>
        <p:xfrm>
          <a:off x="457200" y="1195859"/>
          <a:ext cx="11104563" cy="5486572"/>
        </p:xfrm>
        <a:graphic>
          <a:graphicData uri="http://schemas.openxmlformats.org/drawingml/2006/table">
            <a:tbl>
              <a:tblPr/>
              <a:tblGrid>
                <a:gridCol w="514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456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entury Gothic" charset="0"/>
                          <a:cs typeface="Arial" panose="020B0604020202020204" pitchFamily="34" charset="0"/>
                        </a:rPr>
                        <a:t>Insert your goal/ desired results: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entury Gothic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 Gothic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 Gothic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 Gothic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 Gothic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620545"/>
                  </a:ext>
                </a:extLst>
              </a:tr>
              <a:tr h="91445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entury Gothic" charset="0"/>
                          <a:cs typeface="Arial" panose="020B0604020202020204" pitchFamily="34" charset="0"/>
                        </a:rPr>
                        <a:t>Based on your identified gaps, who would you like to connect with? And, for what purpose?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THINK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EXECUTE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SUPPORT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LEARN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THRIVE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3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1.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2.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3.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4.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5.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6.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7.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8.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9.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9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entury Gothic" charset="0"/>
                          <a:cs typeface="Century Gothic" charset="0"/>
                        </a:rPr>
                        <a:t>10.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2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9514AAB-E6C4-4544-B521-C2E60593693E}"/>
              </a:ext>
            </a:extLst>
          </p:cNvPr>
          <p:cNvGrpSpPr/>
          <p:nvPr/>
        </p:nvGrpSpPr>
        <p:grpSpPr>
          <a:xfrm>
            <a:off x="6009481" y="2196596"/>
            <a:ext cx="5261792" cy="551460"/>
            <a:chOff x="6009481" y="2196596"/>
            <a:chExt cx="5261792" cy="551460"/>
          </a:xfrm>
        </p:grpSpPr>
        <p:grpSp>
          <p:nvGrpSpPr>
            <p:cNvPr id="38004" name="Group 7"/>
            <p:cNvGrpSpPr>
              <a:grpSpLocks/>
            </p:cNvGrpSpPr>
            <p:nvPr/>
          </p:nvGrpSpPr>
          <p:grpSpPr bwMode="auto">
            <a:xfrm>
              <a:off x="6009481" y="2209800"/>
              <a:ext cx="519462" cy="501923"/>
              <a:chOff x="441528" y="1212096"/>
              <a:chExt cx="639857" cy="639772"/>
            </a:xfrm>
            <a:solidFill>
              <a:srgbClr val="7030A0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2EEC9A7-4A0B-6B42-9A2A-A118700ED7D6}"/>
                  </a:ext>
                </a:extLst>
              </p:cNvPr>
              <p:cNvSpPr/>
              <p:nvPr/>
            </p:nvSpPr>
            <p:spPr>
              <a:xfrm>
                <a:off x="441528" y="1212096"/>
                <a:ext cx="639857" cy="6397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 dirty="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8" name="Shape 2787">
                <a:extLst>
                  <a:ext uri="{FF2B5EF4-FFF2-40B4-BE49-F238E27FC236}">
                    <a16:creationId xmlns:a16="http://schemas.microsoft.com/office/drawing/2014/main" id="{4230238F-7014-FF40-84C3-25A095467E5E}"/>
                  </a:ext>
                </a:extLst>
              </p:cNvPr>
              <p:cNvSpPr/>
              <p:nvPr/>
            </p:nvSpPr>
            <p:spPr>
              <a:xfrm>
                <a:off x="597126" y="1372039"/>
                <a:ext cx="322309" cy="32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bg1"/>
              </a:solidFill>
              <a:ln w="3175" cmpd="sng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38005" name="Group 6"/>
            <p:cNvGrpSpPr>
              <a:grpSpLocks/>
            </p:cNvGrpSpPr>
            <p:nvPr/>
          </p:nvGrpSpPr>
          <p:grpSpPr bwMode="auto">
            <a:xfrm>
              <a:off x="7182362" y="2212221"/>
              <a:ext cx="519462" cy="535835"/>
              <a:chOff x="441528" y="2306967"/>
              <a:chExt cx="639856" cy="63977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AF5701-6BF9-834B-9172-8D59E28D8DEF}"/>
                  </a:ext>
                </a:extLst>
              </p:cNvPr>
              <p:cNvSpPr/>
              <p:nvPr/>
            </p:nvSpPr>
            <p:spPr>
              <a:xfrm>
                <a:off x="441528" y="2306967"/>
                <a:ext cx="639856" cy="6397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11" name="Shape 2617">
                <a:extLst>
                  <a:ext uri="{FF2B5EF4-FFF2-40B4-BE49-F238E27FC236}">
                    <a16:creationId xmlns:a16="http://schemas.microsoft.com/office/drawing/2014/main" id="{112A7E89-7EAB-0044-8C0B-41E66458BAFC}"/>
                  </a:ext>
                </a:extLst>
              </p:cNvPr>
              <p:cNvSpPr/>
              <p:nvPr/>
            </p:nvSpPr>
            <p:spPr>
              <a:xfrm>
                <a:off x="593950" y="2483182"/>
                <a:ext cx="336599" cy="274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7" y="20400"/>
                    </a:moveTo>
                    <a:cubicBezTo>
                      <a:pt x="4686" y="18711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2"/>
                      <a:pt x="8380" y="7241"/>
                      <a:pt x="8380" y="7241"/>
                    </a:cubicBezTo>
                    <a:cubicBezTo>
                      <a:pt x="8112" y="6505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1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5"/>
                      <a:pt x="12890" y="2039"/>
                      <a:pt x="13313" y="3271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2"/>
                    </a:cubicBezTo>
                    <a:cubicBezTo>
                      <a:pt x="13386" y="9109"/>
                      <a:pt x="13260" y="9534"/>
                      <a:pt x="13227" y="9619"/>
                    </a:cubicBezTo>
                    <a:cubicBezTo>
                      <a:pt x="13219" y="9631"/>
                      <a:pt x="13101" y="9814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1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1"/>
                    </a:cubicBezTo>
                    <a:cubicBezTo>
                      <a:pt x="13957" y="10421"/>
                      <a:pt x="14531" y="9807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5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79"/>
                    </a:cubicBezTo>
                    <a:cubicBezTo>
                      <a:pt x="6540" y="5168"/>
                      <a:pt x="7179" y="6892"/>
                      <a:pt x="7494" y="7758"/>
                    </a:cubicBezTo>
                    <a:cubicBezTo>
                      <a:pt x="7110" y="9740"/>
                      <a:pt x="7642" y="10421"/>
                      <a:pt x="7642" y="10421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6"/>
                    </a:moveTo>
                    <a:cubicBezTo>
                      <a:pt x="19516" y="15006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5"/>
                    </a:cubicBezTo>
                    <a:cubicBezTo>
                      <a:pt x="19388" y="7760"/>
                      <a:pt x="19900" y="6419"/>
                      <a:pt x="19470" y="5184"/>
                    </a:cubicBezTo>
                    <a:cubicBezTo>
                      <a:pt x="18974" y="3714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3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0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5"/>
                      <a:pt x="17332" y="3919"/>
                    </a:cubicBezTo>
                    <a:cubicBezTo>
                      <a:pt x="17375" y="3953"/>
                      <a:pt x="17421" y="3983"/>
                      <a:pt x="17467" y="4008"/>
                    </a:cubicBezTo>
                    <a:cubicBezTo>
                      <a:pt x="17950" y="4265"/>
                      <a:pt x="18131" y="4362"/>
                      <a:pt x="18562" y="5641"/>
                    </a:cubicBezTo>
                    <a:cubicBezTo>
                      <a:pt x="18822" y="6387"/>
                      <a:pt x="18452" y="7378"/>
                      <a:pt x="18253" y="7911"/>
                    </a:cubicBezTo>
                    <a:cubicBezTo>
                      <a:pt x="18161" y="8156"/>
                      <a:pt x="18130" y="8457"/>
                      <a:pt x="18182" y="8718"/>
                    </a:cubicBezTo>
                    <a:cubicBezTo>
                      <a:pt x="18316" y="9392"/>
                      <a:pt x="18254" y="9706"/>
                      <a:pt x="18232" y="9784"/>
                    </a:cubicBezTo>
                    <a:cubicBezTo>
                      <a:pt x="18230" y="9788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3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8"/>
                      <a:pt x="19516" y="15006"/>
                    </a:cubicBezTo>
                    <a:moveTo>
                      <a:pt x="2371" y="16155"/>
                    </a:moveTo>
                    <a:cubicBezTo>
                      <a:pt x="3030" y="15933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8"/>
                      <a:pt x="3367" y="9784"/>
                    </a:cubicBezTo>
                    <a:cubicBezTo>
                      <a:pt x="3346" y="9706"/>
                      <a:pt x="3283" y="9392"/>
                      <a:pt x="3418" y="8718"/>
                    </a:cubicBezTo>
                    <a:cubicBezTo>
                      <a:pt x="3470" y="8457"/>
                      <a:pt x="3439" y="8156"/>
                      <a:pt x="3347" y="7911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2"/>
                      <a:pt x="3649" y="4265"/>
                      <a:pt x="4133" y="4008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5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5"/>
                    </a:cubicBezTo>
                    <a:cubicBezTo>
                      <a:pt x="6045" y="3548"/>
                      <a:pt x="6096" y="3341"/>
                      <a:pt x="6165" y="3134"/>
                    </a:cubicBezTo>
                    <a:cubicBezTo>
                      <a:pt x="6225" y="2950"/>
                      <a:pt x="6289" y="2793"/>
                      <a:pt x="6351" y="2630"/>
                    </a:cubicBezTo>
                    <a:cubicBezTo>
                      <a:pt x="6046" y="2468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4"/>
                      <a:pt x="2130" y="5184"/>
                    </a:cubicBezTo>
                    <a:cubicBezTo>
                      <a:pt x="1700" y="6419"/>
                      <a:pt x="2212" y="7760"/>
                      <a:pt x="2464" y="8435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6"/>
                      <a:pt x="2084" y="15006"/>
                    </a:cubicBezTo>
                    <a:cubicBezTo>
                      <a:pt x="1191" y="15388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bg1"/>
              </a:solidFill>
              <a:ln w="3175" cmpd="sng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171BC1-CBC3-409C-9711-2AE7ACB8D270}"/>
                </a:ext>
              </a:extLst>
            </p:cNvPr>
            <p:cNvGrpSpPr/>
            <p:nvPr/>
          </p:nvGrpSpPr>
          <p:grpSpPr>
            <a:xfrm>
              <a:off x="10751810" y="2196596"/>
              <a:ext cx="519463" cy="534505"/>
              <a:chOff x="9550401" y="1589089"/>
              <a:chExt cx="639763" cy="63817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81CCB45-0A48-6D4E-A9D7-6CD295388FF1}"/>
                  </a:ext>
                </a:extLst>
              </p:cNvPr>
              <p:cNvSpPr/>
              <p:nvPr/>
            </p:nvSpPr>
            <p:spPr>
              <a:xfrm>
                <a:off x="9550401" y="1589089"/>
                <a:ext cx="639763" cy="6381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20" name="Shape 2779">
                <a:extLst>
                  <a:ext uri="{FF2B5EF4-FFF2-40B4-BE49-F238E27FC236}">
                    <a16:creationId xmlns:a16="http://schemas.microsoft.com/office/drawing/2014/main" id="{EF953686-4FEE-0640-A6A5-4C43608FF515}"/>
                  </a:ext>
                </a:extLst>
              </p:cNvPr>
              <p:cNvSpPr/>
              <p:nvPr/>
            </p:nvSpPr>
            <p:spPr>
              <a:xfrm>
                <a:off x="9728201" y="1725614"/>
                <a:ext cx="284163" cy="390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" y="16691"/>
                    </a:moveTo>
                    <a:lnTo>
                      <a:pt x="5303" y="12525"/>
                    </a:lnTo>
                    <a:lnTo>
                      <a:pt x="5294" y="12521"/>
                    </a:lnTo>
                    <a:cubicBezTo>
                      <a:pt x="5355" y="12447"/>
                      <a:pt x="5400" y="12365"/>
                      <a:pt x="5400" y="12273"/>
                    </a:cubicBezTo>
                    <a:cubicBezTo>
                      <a:pt x="5400" y="12001"/>
                      <a:pt x="5098" y="11782"/>
                      <a:pt x="4725" y="11782"/>
                    </a:cubicBezTo>
                    <a:lnTo>
                      <a:pt x="3375" y="11782"/>
                    </a:lnTo>
                    <a:lnTo>
                      <a:pt x="6615" y="8640"/>
                    </a:lnTo>
                    <a:lnTo>
                      <a:pt x="6606" y="8635"/>
                    </a:lnTo>
                    <a:cubicBezTo>
                      <a:pt x="6691" y="8553"/>
                      <a:pt x="6750" y="8456"/>
                      <a:pt x="6750" y="8345"/>
                    </a:cubicBezTo>
                    <a:cubicBezTo>
                      <a:pt x="6750" y="8075"/>
                      <a:pt x="6448" y="7855"/>
                      <a:pt x="6075" y="7855"/>
                    </a:cubicBezTo>
                    <a:lnTo>
                      <a:pt x="4855" y="7855"/>
                    </a:lnTo>
                    <a:lnTo>
                      <a:pt x="8548" y="4785"/>
                    </a:lnTo>
                    <a:lnTo>
                      <a:pt x="8544" y="4782"/>
                    </a:lnTo>
                    <a:cubicBezTo>
                      <a:pt x="8683" y="4691"/>
                      <a:pt x="8775" y="4564"/>
                      <a:pt x="8775" y="4418"/>
                    </a:cubicBezTo>
                    <a:cubicBezTo>
                      <a:pt x="8775" y="4147"/>
                      <a:pt x="8473" y="3927"/>
                      <a:pt x="8100" y="3927"/>
                    </a:cubicBezTo>
                    <a:lnTo>
                      <a:pt x="7029" y="3927"/>
                    </a:lnTo>
                    <a:lnTo>
                      <a:pt x="10800" y="1185"/>
                    </a:lnTo>
                    <a:lnTo>
                      <a:pt x="14571" y="3927"/>
                    </a:lnTo>
                    <a:lnTo>
                      <a:pt x="13500" y="3927"/>
                    </a:lnTo>
                    <a:cubicBezTo>
                      <a:pt x="13128" y="3927"/>
                      <a:pt x="12825" y="4147"/>
                      <a:pt x="12825" y="4418"/>
                    </a:cubicBezTo>
                    <a:cubicBezTo>
                      <a:pt x="12825" y="4564"/>
                      <a:pt x="12917" y="4691"/>
                      <a:pt x="13056" y="4782"/>
                    </a:cubicBezTo>
                    <a:lnTo>
                      <a:pt x="13052" y="4785"/>
                    </a:lnTo>
                    <a:lnTo>
                      <a:pt x="16744" y="7855"/>
                    </a:lnTo>
                    <a:lnTo>
                      <a:pt x="15525" y="7855"/>
                    </a:lnTo>
                    <a:cubicBezTo>
                      <a:pt x="15153" y="7855"/>
                      <a:pt x="14850" y="8075"/>
                      <a:pt x="14850" y="8345"/>
                    </a:cubicBezTo>
                    <a:cubicBezTo>
                      <a:pt x="14850" y="8456"/>
                      <a:pt x="14909" y="8553"/>
                      <a:pt x="14994" y="8635"/>
                    </a:cubicBezTo>
                    <a:lnTo>
                      <a:pt x="14985" y="8640"/>
                    </a:lnTo>
                    <a:lnTo>
                      <a:pt x="18225" y="11782"/>
                    </a:lnTo>
                    <a:lnTo>
                      <a:pt x="16875" y="11782"/>
                    </a:lnTo>
                    <a:cubicBezTo>
                      <a:pt x="16503" y="11782"/>
                      <a:pt x="16200" y="12001"/>
                      <a:pt x="16200" y="12273"/>
                    </a:cubicBezTo>
                    <a:cubicBezTo>
                      <a:pt x="16200" y="12365"/>
                      <a:pt x="16244" y="12447"/>
                      <a:pt x="16306" y="12521"/>
                    </a:cubicBezTo>
                    <a:lnTo>
                      <a:pt x="16296" y="12525"/>
                    </a:lnTo>
                    <a:lnTo>
                      <a:pt x="19733" y="16691"/>
                    </a:lnTo>
                    <a:cubicBezTo>
                      <a:pt x="19733" y="16691"/>
                      <a:pt x="1867" y="16691"/>
                      <a:pt x="1867" y="16691"/>
                    </a:cubicBezTo>
                    <a:close/>
                    <a:moveTo>
                      <a:pt x="12150" y="20618"/>
                    </a:moveTo>
                    <a:lnTo>
                      <a:pt x="9450" y="20618"/>
                    </a:lnTo>
                    <a:lnTo>
                      <a:pt x="9450" y="17673"/>
                    </a:lnTo>
                    <a:lnTo>
                      <a:pt x="12150" y="17673"/>
                    </a:lnTo>
                    <a:cubicBezTo>
                      <a:pt x="12150" y="17673"/>
                      <a:pt x="12150" y="20618"/>
                      <a:pt x="12150" y="20618"/>
                    </a:cubicBezTo>
                    <a:close/>
                    <a:moveTo>
                      <a:pt x="21494" y="16933"/>
                    </a:moveTo>
                    <a:lnTo>
                      <a:pt x="21503" y="16929"/>
                    </a:lnTo>
                    <a:lnTo>
                      <a:pt x="18067" y="12764"/>
                    </a:lnTo>
                    <a:lnTo>
                      <a:pt x="19575" y="12764"/>
                    </a:lnTo>
                    <a:cubicBezTo>
                      <a:pt x="19948" y="12764"/>
                      <a:pt x="20250" y="12544"/>
                      <a:pt x="20250" y="12273"/>
                    </a:cubicBezTo>
                    <a:cubicBezTo>
                      <a:pt x="20250" y="12162"/>
                      <a:pt x="20191" y="12066"/>
                      <a:pt x="20106" y="11983"/>
                    </a:cubicBezTo>
                    <a:lnTo>
                      <a:pt x="20115" y="11978"/>
                    </a:lnTo>
                    <a:lnTo>
                      <a:pt x="16875" y="8836"/>
                    </a:lnTo>
                    <a:lnTo>
                      <a:pt x="18225" y="8836"/>
                    </a:lnTo>
                    <a:cubicBezTo>
                      <a:pt x="18598" y="8836"/>
                      <a:pt x="18900" y="8617"/>
                      <a:pt x="18900" y="8345"/>
                    </a:cubicBezTo>
                    <a:cubicBezTo>
                      <a:pt x="18900" y="8200"/>
                      <a:pt x="18808" y="8072"/>
                      <a:pt x="18669" y="7982"/>
                    </a:cubicBezTo>
                    <a:lnTo>
                      <a:pt x="18673" y="7978"/>
                    </a:lnTo>
                    <a:lnTo>
                      <a:pt x="14980" y="4909"/>
                    </a:lnTo>
                    <a:lnTo>
                      <a:pt x="16200" y="4909"/>
                    </a:lnTo>
                    <a:cubicBezTo>
                      <a:pt x="16573" y="4909"/>
                      <a:pt x="16875" y="4690"/>
                      <a:pt x="16875" y="4418"/>
                    </a:cubicBezTo>
                    <a:cubicBezTo>
                      <a:pt x="16875" y="4283"/>
                      <a:pt x="16800" y="4160"/>
                      <a:pt x="16677" y="4071"/>
                    </a:cubicBezTo>
                    <a:lnTo>
                      <a:pt x="11277" y="144"/>
                    </a:lnTo>
                    <a:cubicBezTo>
                      <a:pt x="11155" y="55"/>
                      <a:pt x="10986" y="0"/>
                      <a:pt x="10800" y="0"/>
                    </a:cubicBezTo>
                    <a:cubicBezTo>
                      <a:pt x="10614" y="0"/>
                      <a:pt x="10445" y="55"/>
                      <a:pt x="10323" y="144"/>
                    </a:cubicBezTo>
                    <a:lnTo>
                      <a:pt x="4923" y="4071"/>
                    </a:lnTo>
                    <a:cubicBezTo>
                      <a:pt x="4801" y="4160"/>
                      <a:pt x="4725" y="4283"/>
                      <a:pt x="4725" y="4418"/>
                    </a:cubicBezTo>
                    <a:cubicBezTo>
                      <a:pt x="4725" y="4690"/>
                      <a:pt x="5028" y="4909"/>
                      <a:pt x="5400" y="4909"/>
                    </a:cubicBezTo>
                    <a:lnTo>
                      <a:pt x="6619" y="4909"/>
                    </a:lnTo>
                    <a:lnTo>
                      <a:pt x="2927" y="7978"/>
                    </a:lnTo>
                    <a:lnTo>
                      <a:pt x="2931" y="7982"/>
                    </a:lnTo>
                    <a:cubicBezTo>
                      <a:pt x="2792" y="8072"/>
                      <a:pt x="2700" y="8200"/>
                      <a:pt x="2700" y="8345"/>
                    </a:cubicBezTo>
                    <a:cubicBezTo>
                      <a:pt x="2700" y="8617"/>
                      <a:pt x="3003" y="8836"/>
                      <a:pt x="3375" y="8836"/>
                    </a:cubicBezTo>
                    <a:lnTo>
                      <a:pt x="4725" y="8836"/>
                    </a:lnTo>
                    <a:lnTo>
                      <a:pt x="1485" y="11978"/>
                    </a:lnTo>
                    <a:lnTo>
                      <a:pt x="1494" y="11983"/>
                    </a:lnTo>
                    <a:cubicBezTo>
                      <a:pt x="1409" y="12066"/>
                      <a:pt x="1350" y="12162"/>
                      <a:pt x="1350" y="12273"/>
                    </a:cubicBezTo>
                    <a:cubicBezTo>
                      <a:pt x="1350" y="12544"/>
                      <a:pt x="1653" y="12764"/>
                      <a:pt x="2025" y="12764"/>
                    </a:cubicBezTo>
                    <a:lnTo>
                      <a:pt x="3533" y="12764"/>
                    </a:lnTo>
                    <a:lnTo>
                      <a:pt x="96" y="16929"/>
                    </a:lnTo>
                    <a:lnTo>
                      <a:pt x="106" y="16933"/>
                    </a:lnTo>
                    <a:cubicBezTo>
                      <a:pt x="44" y="17007"/>
                      <a:pt x="0" y="17089"/>
                      <a:pt x="0" y="17182"/>
                    </a:cubicBezTo>
                    <a:cubicBezTo>
                      <a:pt x="0" y="17453"/>
                      <a:pt x="303" y="17673"/>
                      <a:pt x="675" y="17673"/>
                    </a:cubicBezTo>
                    <a:lnTo>
                      <a:pt x="8100" y="17673"/>
                    </a:lnTo>
                    <a:lnTo>
                      <a:pt x="8100" y="21109"/>
                    </a:lnTo>
                    <a:cubicBezTo>
                      <a:pt x="8100" y="21380"/>
                      <a:pt x="8403" y="21600"/>
                      <a:pt x="8775" y="21600"/>
                    </a:cubicBezTo>
                    <a:lnTo>
                      <a:pt x="12825" y="21600"/>
                    </a:lnTo>
                    <a:cubicBezTo>
                      <a:pt x="13198" y="21600"/>
                      <a:pt x="13500" y="21380"/>
                      <a:pt x="13500" y="21109"/>
                    </a:cubicBezTo>
                    <a:lnTo>
                      <a:pt x="13500" y="17673"/>
                    </a:lnTo>
                    <a:lnTo>
                      <a:pt x="20925" y="17673"/>
                    </a:lnTo>
                    <a:cubicBezTo>
                      <a:pt x="21298" y="17673"/>
                      <a:pt x="21600" y="17453"/>
                      <a:pt x="21600" y="17182"/>
                    </a:cubicBezTo>
                    <a:cubicBezTo>
                      <a:pt x="21600" y="17089"/>
                      <a:pt x="21555" y="17007"/>
                      <a:pt x="21494" y="169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chemeClr val="accent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38008" name="Group 5"/>
            <p:cNvGrpSpPr>
              <a:grpSpLocks/>
            </p:cNvGrpSpPr>
            <p:nvPr/>
          </p:nvGrpSpPr>
          <p:grpSpPr bwMode="auto">
            <a:xfrm>
              <a:off x="8369287" y="2208501"/>
              <a:ext cx="519463" cy="535834"/>
              <a:chOff x="441528" y="3325198"/>
              <a:chExt cx="639856" cy="63977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4E4CBA9-6031-CB4D-BF4A-CD0EB9B32566}"/>
                  </a:ext>
                </a:extLst>
              </p:cNvPr>
              <p:cNvSpPr/>
              <p:nvPr/>
            </p:nvSpPr>
            <p:spPr>
              <a:xfrm>
                <a:off x="441528" y="3325198"/>
                <a:ext cx="639856" cy="639772"/>
              </a:xfrm>
              <a:prstGeom prst="ellipse">
                <a:avLst/>
              </a:prstGeom>
              <a:solidFill>
                <a:srgbClr val="F7BC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23" name="Shape 2580">
                <a:extLst>
                  <a:ext uri="{FF2B5EF4-FFF2-40B4-BE49-F238E27FC236}">
                    <a16:creationId xmlns:a16="http://schemas.microsoft.com/office/drawing/2014/main" id="{E00D693C-9446-FB45-9C6F-DE8E06076CB6}"/>
                  </a:ext>
                </a:extLst>
              </p:cNvPr>
              <p:cNvSpPr/>
              <p:nvPr/>
            </p:nvSpPr>
            <p:spPr>
              <a:xfrm>
                <a:off x="560608" y="3445850"/>
                <a:ext cx="392169" cy="392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45" y="15886"/>
                    </a:moveTo>
                    <a:lnTo>
                      <a:pt x="10478" y="18984"/>
                    </a:lnTo>
                    <a:lnTo>
                      <a:pt x="7944" y="17126"/>
                    </a:lnTo>
                    <a:lnTo>
                      <a:pt x="7364" y="16700"/>
                    </a:lnTo>
                    <a:lnTo>
                      <a:pt x="6783" y="17126"/>
                    </a:lnTo>
                    <a:lnTo>
                      <a:pt x="4249" y="18984"/>
                    </a:lnTo>
                    <a:lnTo>
                      <a:pt x="5283" y="15886"/>
                    </a:lnTo>
                    <a:lnTo>
                      <a:pt x="5505" y="15220"/>
                    </a:lnTo>
                    <a:lnTo>
                      <a:pt x="4946" y="14794"/>
                    </a:lnTo>
                    <a:lnTo>
                      <a:pt x="2908" y="13240"/>
                    </a:lnTo>
                    <a:lnTo>
                      <a:pt x="6037" y="13240"/>
                    </a:lnTo>
                    <a:lnTo>
                      <a:pt x="6275" y="12602"/>
                    </a:lnTo>
                    <a:lnTo>
                      <a:pt x="7364" y="9683"/>
                    </a:lnTo>
                    <a:lnTo>
                      <a:pt x="8452" y="12602"/>
                    </a:lnTo>
                    <a:lnTo>
                      <a:pt x="8690" y="13240"/>
                    </a:lnTo>
                    <a:lnTo>
                      <a:pt x="11820" y="13240"/>
                    </a:lnTo>
                    <a:lnTo>
                      <a:pt x="9781" y="14794"/>
                    </a:lnTo>
                    <a:lnTo>
                      <a:pt x="9223" y="15220"/>
                    </a:lnTo>
                    <a:cubicBezTo>
                      <a:pt x="9223" y="15220"/>
                      <a:pt x="9445" y="15886"/>
                      <a:pt x="9445" y="15886"/>
                    </a:cubicBezTo>
                    <a:close/>
                    <a:moveTo>
                      <a:pt x="9372" y="12259"/>
                    </a:moveTo>
                    <a:lnTo>
                      <a:pt x="7364" y="6873"/>
                    </a:lnTo>
                    <a:lnTo>
                      <a:pt x="5355" y="12259"/>
                    </a:lnTo>
                    <a:lnTo>
                      <a:pt x="0" y="12259"/>
                    </a:lnTo>
                    <a:lnTo>
                      <a:pt x="4351" y="15575"/>
                    </a:lnTo>
                    <a:lnTo>
                      <a:pt x="2343" y="21600"/>
                    </a:lnTo>
                    <a:lnTo>
                      <a:pt x="7364" y="17918"/>
                    </a:lnTo>
                    <a:lnTo>
                      <a:pt x="12384" y="21600"/>
                    </a:lnTo>
                    <a:lnTo>
                      <a:pt x="10376" y="15575"/>
                    </a:lnTo>
                    <a:lnTo>
                      <a:pt x="14727" y="12259"/>
                    </a:lnTo>
                    <a:cubicBezTo>
                      <a:pt x="14727" y="12259"/>
                      <a:pt x="9372" y="12259"/>
                      <a:pt x="9372" y="12259"/>
                    </a:cubicBezTo>
                    <a:close/>
                    <a:moveTo>
                      <a:pt x="16781" y="7308"/>
                    </a:moveTo>
                    <a:lnTo>
                      <a:pt x="16200" y="6883"/>
                    </a:lnTo>
                    <a:lnTo>
                      <a:pt x="15619" y="7308"/>
                    </a:lnTo>
                    <a:lnTo>
                      <a:pt x="14426" y="8184"/>
                    </a:lnTo>
                    <a:lnTo>
                      <a:pt x="14922" y="6693"/>
                    </a:lnTo>
                    <a:lnTo>
                      <a:pt x="15143" y="6031"/>
                    </a:lnTo>
                    <a:lnTo>
                      <a:pt x="14590" y="5605"/>
                    </a:lnTo>
                    <a:lnTo>
                      <a:pt x="13682" y="4905"/>
                    </a:lnTo>
                    <a:lnTo>
                      <a:pt x="15408" y="4905"/>
                    </a:lnTo>
                    <a:lnTo>
                      <a:pt x="15647" y="4267"/>
                    </a:lnTo>
                    <a:lnTo>
                      <a:pt x="16200" y="2793"/>
                    </a:lnTo>
                    <a:lnTo>
                      <a:pt x="16754" y="4267"/>
                    </a:lnTo>
                    <a:lnTo>
                      <a:pt x="16992" y="4905"/>
                    </a:lnTo>
                    <a:lnTo>
                      <a:pt x="18718" y="4905"/>
                    </a:lnTo>
                    <a:lnTo>
                      <a:pt x="17810" y="5605"/>
                    </a:lnTo>
                    <a:lnTo>
                      <a:pt x="17257" y="6031"/>
                    </a:lnTo>
                    <a:lnTo>
                      <a:pt x="17478" y="6693"/>
                    </a:lnTo>
                    <a:lnTo>
                      <a:pt x="17975" y="8184"/>
                    </a:lnTo>
                    <a:cubicBezTo>
                      <a:pt x="17975" y="8184"/>
                      <a:pt x="16781" y="7308"/>
                      <a:pt x="16781" y="7308"/>
                    </a:cubicBezTo>
                    <a:close/>
                    <a:moveTo>
                      <a:pt x="21600" y="3922"/>
                    </a:moveTo>
                    <a:lnTo>
                      <a:pt x="17673" y="3922"/>
                    </a:lnTo>
                    <a:lnTo>
                      <a:pt x="16200" y="0"/>
                    </a:lnTo>
                    <a:lnTo>
                      <a:pt x="14727" y="3922"/>
                    </a:lnTo>
                    <a:lnTo>
                      <a:pt x="10800" y="3922"/>
                    </a:lnTo>
                    <a:lnTo>
                      <a:pt x="13991" y="6382"/>
                    </a:lnTo>
                    <a:lnTo>
                      <a:pt x="12518" y="10800"/>
                    </a:lnTo>
                    <a:lnTo>
                      <a:pt x="16200" y="8100"/>
                    </a:lnTo>
                    <a:lnTo>
                      <a:pt x="19882" y="10800"/>
                    </a:lnTo>
                    <a:lnTo>
                      <a:pt x="18409" y="6382"/>
                    </a:lnTo>
                    <a:cubicBezTo>
                      <a:pt x="18409" y="6382"/>
                      <a:pt x="21600" y="3922"/>
                      <a:pt x="21600" y="39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38009" name="Group 4"/>
            <p:cNvGrpSpPr>
              <a:grpSpLocks/>
            </p:cNvGrpSpPr>
            <p:nvPr/>
          </p:nvGrpSpPr>
          <p:grpSpPr bwMode="auto">
            <a:xfrm>
              <a:off x="9586286" y="2210038"/>
              <a:ext cx="519462" cy="535834"/>
              <a:chOff x="441528" y="4299633"/>
              <a:chExt cx="639856" cy="63977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8FBB689-D4F5-9844-9830-27E67D880084}"/>
                  </a:ext>
                </a:extLst>
              </p:cNvPr>
              <p:cNvSpPr/>
              <p:nvPr/>
            </p:nvSpPr>
            <p:spPr>
              <a:xfrm>
                <a:off x="441528" y="4299633"/>
                <a:ext cx="639856" cy="6397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9" tIns="68575" rIns="137149" bIns="68575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itchFamily="34" charset="0"/>
                    <a:ea typeface="ＭＳ Ｐゴシック" pitchFamily="34" charset="-128"/>
                    <a:cs typeface="Century Gothic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id-ID" altLang="en-US" sz="2700">
                  <a:solidFill>
                    <a:srgbClr val="FFFFFF"/>
                  </a:solidFill>
                  <a:latin typeface="Sinkin Sans 300 Light"/>
                  <a:ea typeface="Sinkin Sans 300 Light"/>
                  <a:cs typeface="Sinkin Sans 300 Light"/>
                </a:endParaRPr>
              </a:p>
            </p:txBody>
          </p:sp>
          <p:sp>
            <p:nvSpPr>
              <p:cNvPr id="26" name="Shape 2621">
                <a:extLst>
                  <a:ext uri="{FF2B5EF4-FFF2-40B4-BE49-F238E27FC236}">
                    <a16:creationId xmlns:a16="http://schemas.microsoft.com/office/drawing/2014/main" id="{2281CA14-8A71-6C4F-8A46-1BFC035AF91A}"/>
                  </a:ext>
                </a:extLst>
              </p:cNvPr>
              <p:cNvSpPr/>
              <p:nvPr/>
            </p:nvSpPr>
            <p:spPr>
              <a:xfrm>
                <a:off x="544730" y="4494898"/>
                <a:ext cx="419162" cy="26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057"/>
                    </a:moveTo>
                    <a:cubicBezTo>
                      <a:pt x="5378" y="20057"/>
                      <a:pt x="982" y="13445"/>
                      <a:pt x="982" y="10800"/>
                    </a:cubicBezTo>
                    <a:cubicBezTo>
                      <a:pt x="982" y="8155"/>
                      <a:pt x="5378" y="1543"/>
                      <a:pt x="10800" y="1543"/>
                    </a:cubicBezTo>
                    <a:cubicBezTo>
                      <a:pt x="16223" y="1543"/>
                      <a:pt x="20618" y="8155"/>
                      <a:pt x="20618" y="10800"/>
                    </a:cubicBezTo>
                    <a:cubicBezTo>
                      <a:pt x="20618" y="13445"/>
                      <a:pt x="16223" y="20057"/>
                      <a:pt x="10800" y="20057"/>
                    </a:cubicBezTo>
                    <a:moveTo>
                      <a:pt x="10800" y="0"/>
                    </a:moveTo>
                    <a:cubicBezTo>
                      <a:pt x="4835" y="0"/>
                      <a:pt x="0" y="7714"/>
                      <a:pt x="0" y="10800"/>
                    </a:cubicBezTo>
                    <a:cubicBezTo>
                      <a:pt x="0" y="13886"/>
                      <a:pt x="4835" y="21600"/>
                      <a:pt x="10800" y="21600"/>
                    </a:cubicBezTo>
                    <a:cubicBezTo>
                      <a:pt x="16765" y="21600"/>
                      <a:pt x="21600" y="13886"/>
                      <a:pt x="21600" y="10800"/>
                    </a:cubicBezTo>
                    <a:cubicBezTo>
                      <a:pt x="21600" y="7714"/>
                      <a:pt x="16765" y="0"/>
                      <a:pt x="10800" y="0"/>
                    </a:cubicBezTo>
                    <a:moveTo>
                      <a:pt x="10800" y="16971"/>
                    </a:moveTo>
                    <a:cubicBezTo>
                      <a:pt x="8631" y="16971"/>
                      <a:pt x="6873" y="14209"/>
                      <a:pt x="6873" y="10800"/>
                    </a:cubicBezTo>
                    <a:cubicBezTo>
                      <a:pt x="6873" y="7392"/>
                      <a:pt x="8631" y="4629"/>
                      <a:pt x="10800" y="4629"/>
                    </a:cubicBezTo>
                    <a:cubicBezTo>
                      <a:pt x="12969" y="4629"/>
                      <a:pt x="14727" y="7392"/>
                      <a:pt x="14727" y="10800"/>
                    </a:cubicBezTo>
                    <a:cubicBezTo>
                      <a:pt x="14727" y="14209"/>
                      <a:pt x="12969" y="16971"/>
                      <a:pt x="10800" y="16971"/>
                    </a:cubicBezTo>
                    <a:moveTo>
                      <a:pt x="10800" y="3087"/>
                    </a:moveTo>
                    <a:cubicBezTo>
                      <a:pt x="8088" y="3087"/>
                      <a:pt x="5891" y="6540"/>
                      <a:pt x="5891" y="10800"/>
                    </a:cubicBezTo>
                    <a:cubicBezTo>
                      <a:pt x="5891" y="15061"/>
                      <a:pt x="8088" y="18514"/>
                      <a:pt x="10800" y="18514"/>
                    </a:cubicBezTo>
                    <a:cubicBezTo>
                      <a:pt x="13512" y="18514"/>
                      <a:pt x="15709" y="15061"/>
                      <a:pt x="15709" y="10800"/>
                    </a:cubicBezTo>
                    <a:cubicBezTo>
                      <a:pt x="15709" y="6540"/>
                      <a:pt x="13512" y="3087"/>
                      <a:pt x="10800" y="3087"/>
                    </a:cubicBezTo>
                    <a:moveTo>
                      <a:pt x="10800" y="8486"/>
                    </a:moveTo>
                    <a:cubicBezTo>
                      <a:pt x="9987" y="8486"/>
                      <a:pt x="9327" y="9523"/>
                      <a:pt x="9327" y="10800"/>
                    </a:cubicBezTo>
                    <a:cubicBezTo>
                      <a:pt x="9327" y="12078"/>
                      <a:pt x="9987" y="13114"/>
                      <a:pt x="10800" y="13114"/>
                    </a:cubicBezTo>
                    <a:cubicBezTo>
                      <a:pt x="11613" y="13114"/>
                      <a:pt x="12273" y="12078"/>
                      <a:pt x="12273" y="10800"/>
                    </a:cubicBezTo>
                    <a:cubicBezTo>
                      <a:pt x="12273" y="9523"/>
                      <a:pt x="11613" y="8486"/>
                      <a:pt x="10800" y="8486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28575" tIns="28575" rIns="28575" bIns="28575" anchor="ctr"/>
              <a:lstStyle/>
              <a:p>
                <a:pPr defTabSz="34289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09B7AB-6D4F-45DE-BE54-BEF364C3A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Widescreen</PresentationFormat>
  <Paragraphs>52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Gill Sans</vt:lpstr>
      <vt:lpstr>Imago</vt:lpstr>
      <vt:lpstr>Minion</vt:lpstr>
      <vt:lpstr>Sinkin Sans 300 Light</vt:lpstr>
      <vt:lpstr>Times New Roman</vt:lpstr>
      <vt:lpstr>Office Theme</vt:lpstr>
      <vt:lpstr>think-cell Slide</vt:lpstr>
      <vt:lpstr>Create A Purposeful Network</vt:lpstr>
      <vt:lpstr>Leverage Your Network</vt:lpstr>
      <vt:lpstr>Identify a Personal Board of Directors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2012-03-03T18:00:24Z</dcterms:created>
  <dcterms:modified xsi:type="dcterms:W3CDTF">2021-10-19T13:13:31Z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